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2" r:id="rId3"/>
    <p:sldMasterId id="214748369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</p:sldIdLst>
  <p:sldSz cy="6858000" cx="12192000"/>
  <p:notesSz cx="6858000" cy="9144000"/>
  <p:embeddedFontLst>
    <p:embeddedFont>
      <p:font typeface="IBM Plex Sans"/>
      <p:regular r:id="rId47"/>
      <p:bold r:id="rId48"/>
      <p:italic r:id="rId49"/>
      <p:boldItalic r:id="rId50"/>
    </p:embeddedFont>
    <p:embeddedFont>
      <p:font typeface="Roboto"/>
      <p:regular r:id="rId51"/>
      <p:bold r:id="rId52"/>
      <p:italic r:id="rId53"/>
      <p:boldItalic r:id="rId54"/>
    </p:embeddedFont>
    <p:embeddedFont>
      <p:font typeface="IBM Plex Sans SemiBold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IBMPlexSans-bold.fntdata"/><Relationship Id="rId47" Type="http://schemas.openxmlformats.org/officeDocument/2006/relationships/font" Target="fonts/IBMPlexSans-regular.fntdata"/><Relationship Id="rId49" Type="http://schemas.openxmlformats.org/officeDocument/2006/relationships/font" Target="fonts/IBMPlex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-regular.fntdata"/><Relationship Id="rId50" Type="http://schemas.openxmlformats.org/officeDocument/2006/relationships/font" Target="fonts/IBMPlexSans-boldItalic.fntdata"/><Relationship Id="rId53" Type="http://schemas.openxmlformats.org/officeDocument/2006/relationships/font" Target="fonts/Roboto-italic.fntdata"/><Relationship Id="rId52" Type="http://schemas.openxmlformats.org/officeDocument/2006/relationships/font" Target="fonts/Roboto-bold.fntdata"/><Relationship Id="rId11" Type="http://schemas.openxmlformats.org/officeDocument/2006/relationships/slide" Target="slides/slide6.xml"/><Relationship Id="rId55" Type="http://schemas.openxmlformats.org/officeDocument/2006/relationships/font" Target="fonts/IBMPlexSansSemiBold-regular.fntdata"/><Relationship Id="rId10" Type="http://schemas.openxmlformats.org/officeDocument/2006/relationships/slide" Target="slides/slide5.xml"/><Relationship Id="rId54" Type="http://schemas.openxmlformats.org/officeDocument/2006/relationships/font" Target="fonts/Roboto-boldItalic.fntdata"/><Relationship Id="rId13" Type="http://schemas.openxmlformats.org/officeDocument/2006/relationships/slide" Target="slides/slide8.xml"/><Relationship Id="rId57" Type="http://schemas.openxmlformats.org/officeDocument/2006/relationships/font" Target="fonts/IBMPlexSansSemiBold-italic.fntdata"/><Relationship Id="rId12" Type="http://schemas.openxmlformats.org/officeDocument/2006/relationships/slide" Target="slides/slide7.xml"/><Relationship Id="rId56" Type="http://schemas.openxmlformats.org/officeDocument/2006/relationships/font" Target="fonts/IBMPlexSansSemiBol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IBMPlexSansSemiBold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jpg>
</file>

<file path=ppt/media/image43.png>
</file>

<file path=ppt/media/image44.jp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399" cy="3086099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25c910fc3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25c910fc3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В дизайн, референс - с.45 шаблона; поправить шрифты</a:t>
            </a:r>
            <a:endParaRPr/>
          </a:p>
        </p:txBody>
      </p:sp>
      <p:sp>
        <p:nvSpPr>
          <p:cNvPr id="422" name="Google Shape;422;p9:notes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p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/>
              <a:t>В дизайн, референс - с.45 шаблона; поправить шрифты</a:t>
            </a:r>
            <a:endParaRPr/>
          </a:p>
        </p:txBody>
      </p:sp>
      <p:sp>
        <p:nvSpPr>
          <p:cNvPr id="429" name="Google Shape;429;p10:notes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5" name="Google Shape;435;p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/>
              <a:t>В дизайн, референс - с.45 шаблона; поправить шрифты</a:t>
            </a:r>
            <a:endParaRPr/>
          </a:p>
        </p:txBody>
      </p:sp>
      <p:sp>
        <p:nvSpPr>
          <p:cNvPr id="436" name="Google Shape;436;p11:notes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225670fbf0_1_1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225670fbf0_1_1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1b5343c825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1b5343c825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1b5343c825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1b5343c82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1b5343c825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1b5343c825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2601e9dc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2601e9dc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1b5343c825_1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1b5343c825_1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1b5343c825_1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1b5343c825_1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27d48bb1dc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27d48bb1dc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1b5343c825_1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1b5343c825_1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1b5343c825_1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1b5343c825_1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1b5343c825_1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11b5343c825_1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1b5343c825_1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1b5343c825_1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1b5343c825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1b5343c825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1b5343c825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1b5343c825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1b5343c825_1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1b5343c825_1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1b5343c825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11b5343c825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1b5343c825_1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1b5343c825_1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225670fbf0_1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225670fbf0_1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25c910fc30_3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25c910fc30_3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>
                <a:solidFill>
                  <a:schemeClr val="dk1"/>
                </a:solidFill>
              </a:rPr>
              <a:t>Стандартный слайд.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11b5343c825_1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11b5343c825_1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1b5343c825_1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1b5343c825_1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1b5343c825_1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1b5343c825_1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1b5343c825_1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1b5343c825_1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1b5343c825_1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1b5343c825_1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11d395f48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11d395f48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2973d2087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12973d2087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11b5343c825_1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11b5343c825_1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11b5343c825_1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11b5343c825_1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11b5343c825_1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11b5343c825_1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1b5343c825_1_2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g11b5343c825_1_2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/>
              <a:t>Картинку задизайнить в цветах шаблона</a:t>
            </a:r>
            <a:endParaRPr/>
          </a:p>
        </p:txBody>
      </p:sp>
      <p:sp>
        <p:nvSpPr>
          <p:cNvPr id="375" name="Google Shape;375;g11b5343c825_1_220:notes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1b5343c825_1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1b5343c825_1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11b5343c825_1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11b5343c825_1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225670fbf0_1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225670fbf0_1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225670fbf0_1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225670fbf0_1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lang="ru-RU"/>
              <a:t>В дизайн, референс - с 58 -70; поправить шрифты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8:notes"/>
          <p:cNvSpPr txBox="1"/>
          <p:nvPr>
            <p:ph idx="11" type="ftr"/>
          </p:nvPr>
        </p:nvSpPr>
        <p:spPr>
          <a:xfrm>
            <a:off x="0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8:notes"/>
          <p:cNvSpPr txBox="1"/>
          <p:nvPr>
            <p:ph idx="12" type="sldNum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225670fbf0_1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225670fbf0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Посоветуйся с методистом как лучше провести знакомство с аудиторией. Вопросы могут меняться. </a:t>
            </a:r>
            <a:br>
              <a:rPr lang="ru-RU"/>
            </a:br>
            <a:r>
              <a:rPr lang="ru-RU">
                <a:solidFill>
                  <a:schemeClr val="dk1"/>
                </a:solidFill>
              </a:rPr>
              <a:t>Стандартный слайд знакомства. Не меняем его, меняем текст в нем и иллюстрации (если нужно)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225670fbf0_1_1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225670fbf0_1_1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7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Титульный слайд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303837" y="4581525"/>
            <a:ext cx="6121400" cy="151606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9A8B7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99A8B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title"/>
          </p:nvPr>
        </p:nvSpPr>
        <p:spPr>
          <a:xfrm>
            <a:off x="5303837" y="2276475"/>
            <a:ext cx="6121400" cy="2305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48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15" name="Google Shape;15;p2"/>
          <p:cNvSpPr txBox="1"/>
          <p:nvPr>
            <p:ph idx="2" type="body"/>
          </p:nvPr>
        </p:nvSpPr>
        <p:spPr>
          <a:xfrm>
            <a:off x="5303837" y="760412"/>
            <a:ext cx="6121401" cy="7604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9A8B7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99A8B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3" type="body"/>
          </p:nvPr>
        </p:nvSpPr>
        <p:spPr>
          <a:xfrm>
            <a:off x="5303837" y="1520825"/>
            <a:ext cx="6121401" cy="75564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1" i="0" sz="24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2"/>
          <p:cNvSpPr/>
          <p:nvPr>
            <p:ph idx="4" type="pic"/>
          </p:nvPr>
        </p:nvSpPr>
        <p:spPr>
          <a:xfrm>
            <a:off x="766762" y="1520823"/>
            <a:ext cx="3781425" cy="38163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ри объекта">
  <p:cSld name="Три объекта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/>
          <p:nvPr>
            <p:ph idx="1" type="body"/>
          </p:nvPr>
        </p:nvSpPr>
        <p:spPr>
          <a:xfrm>
            <a:off x="1139824" y="760412"/>
            <a:ext cx="3048364" cy="497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2" type="body"/>
          </p:nvPr>
        </p:nvSpPr>
        <p:spPr>
          <a:xfrm>
            <a:off x="8003813" y="760412"/>
            <a:ext cx="3055075" cy="4972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1"/>
          <p:cNvSpPr txBox="1"/>
          <p:nvPr>
            <p:ph idx="3" type="body"/>
          </p:nvPr>
        </p:nvSpPr>
        <p:spPr>
          <a:xfrm>
            <a:off x="4548187" y="760412"/>
            <a:ext cx="3095625" cy="4972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1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1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4 объекта">
  <p:cSld name="Заголовок и 4 объекта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/>
          <p:nvPr>
            <p:ph type="title"/>
          </p:nvPr>
        </p:nvSpPr>
        <p:spPr>
          <a:xfrm>
            <a:off x="766762" y="760412"/>
            <a:ext cx="10658474" cy="1512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48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93" name="Google Shape;93;p12"/>
          <p:cNvSpPr txBox="1"/>
          <p:nvPr>
            <p:ph idx="1" type="body"/>
          </p:nvPr>
        </p:nvSpPr>
        <p:spPr>
          <a:xfrm>
            <a:off x="766764" y="2633322"/>
            <a:ext cx="2393999" cy="3099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12"/>
          <p:cNvSpPr txBox="1"/>
          <p:nvPr>
            <p:ph idx="2" type="body"/>
          </p:nvPr>
        </p:nvSpPr>
        <p:spPr>
          <a:xfrm>
            <a:off x="6276001" y="2633322"/>
            <a:ext cx="2388886" cy="3099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2"/>
          <p:cNvSpPr txBox="1"/>
          <p:nvPr>
            <p:ph idx="3" type="body"/>
          </p:nvPr>
        </p:nvSpPr>
        <p:spPr>
          <a:xfrm>
            <a:off x="3520764" y="2633322"/>
            <a:ext cx="2395236" cy="3099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12"/>
          <p:cNvSpPr txBox="1"/>
          <p:nvPr>
            <p:ph idx="4" type="body"/>
          </p:nvPr>
        </p:nvSpPr>
        <p:spPr>
          <a:xfrm>
            <a:off x="9024888" y="2633321"/>
            <a:ext cx="2400349" cy="3099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12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2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объекта">
  <p:cSld name="4 объекта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idx="1" type="body"/>
          </p:nvPr>
        </p:nvSpPr>
        <p:spPr>
          <a:xfrm>
            <a:off x="766764" y="760412"/>
            <a:ext cx="2393999" cy="497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2" type="body"/>
          </p:nvPr>
        </p:nvSpPr>
        <p:spPr>
          <a:xfrm>
            <a:off x="6276001" y="760412"/>
            <a:ext cx="2388886" cy="497241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3" type="body"/>
          </p:nvPr>
        </p:nvSpPr>
        <p:spPr>
          <a:xfrm>
            <a:off x="3520764" y="760412"/>
            <a:ext cx="2395236" cy="4972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13"/>
          <p:cNvSpPr txBox="1"/>
          <p:nvPr>
            <p:ph idx="4" type="body"/>
          </p:nvPr>
        </p:nvSpPr>
        <p:spPr>
          <a:xfrm>
            <a:off x="9024888" y="760412"/>
            <a:ext cx="2400349" cy="4972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Google Shape;105;p13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3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вадратная каритнка с подписью">
  <p:cSld name="Квадратная каритнка с подписью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4"/>
          <p:cNvSpPr txBox="1"/>
          <p:nvPr>
            <p:ph idx="1" type="body"/>
          </p:nvPr>
        </p:nvSpPr>
        <p:spPr>
          <a:xfrm>
            <a:off x="7656513" y="3022950"/>
            <a:ext cx="3779836" cy="3079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2" type="body"/>
          </p:nvPr>
        </p:nvSpPr>
        <p:spPr>
          <a:xfrm>
            <a:off x="7656513" y="755650"/>
            <a:ext cx="3779836" cy="226694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14"/>
          <p:cNvSpPr/>
          <p:nvPr>
            <p:ph idx="3" type="pic"/>
          </p:nvPr>
        </p:nvSpPr>
        <p:spPr>
          <a:xfrm>
            <a:off x="0" y="0"/>
            <a:ext cx="6899487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14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4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ая каритнка с подписью">
  <p:cSld name="Вертикальная каритнка с подписью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>
            <p:ph idx="1" type="body"/>
          </p:nvPr>
        </p:nvSpPr>
        <p:spPr>
          <a:xfrm>
            <a:off x="6096001" y="3022950"/>
            <a:ext cx="5340350" cy="3079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2" type="body"/>
          </p:nvPr>
        </p:nvSpPr>
        <p:spPr>
          <a:xfrm>
            <a:off x="6096001" y="755650"/>
            <a:ext cx="5340350" cy="226694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15"/>
          <p:cNvSpPr/>
          <p:nvPr>
            <p:ph idx="3" type="pic"/>
          </p:nvPr>
        </p:nvSpPr>
        <p:spPr>
          <a:xfrm>
            <a:off x="0" y="0"/>
            <a:ext cx="534035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Google Shape;119;p15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5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Горизонтальная каритнка с подписью">
  <p:cSld name="Горизонтальная каритнка с подписью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6888163" y="3022950"/>
            <a:ext cx="4548187" cy="23142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2" type="body"/>
          </p:nvPr>
        </p:nvSpPr>
        <p:spPr>
          <a:xfrm>
            <a:off x="6888163" y="1520824"/>
            <a:ext cx="4548187" cy="15017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32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16"/>
          <p:cNvSpPr/>
          <p:nvPr>
            <p:ph idx="3" type="pic"/>
          </p:nvPr>
        </p:nvSpPr>
        <p:spPr>
          <a:xfrm>
            <a:off x="759597" y="1520824"/>
            <a:ext cx="5336401" cy="381635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16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6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5073600" y="960000"/>
            <a:ext cx="6398400" cy="5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5" name="Google Shape;135;p18"/>
          <p:cNvSpPr txBox="1"/>
          <p:nvPr>
            <p:ph idx="1" type="subTitle"/>
          </p:nvPr>
        </p:nvSpPr>
        <p:spPr>
          <a:xfrm>
            <a:off x="5073600" y="1496800"/>
            <a:ext cx="6398400" cy="4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18"/>
          <p:cNvSpPr txBox="1"/>
          <p:nvPr>
            <p:ph idx="2" type="subTitle"/>
          </p:nvPr>
        </p:nvSpPr>
        <p:spPr>
          <a:xfrm>
            <a:off x="5073600" y="2131600"/>
            <a:ext cx="6398400" cy="5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5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5073600" y="3034400"/>
            <a:ext cx="5328300" cy="296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55600" lvl="1" marL="9144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•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55600" lvl="2" marL="13716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•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55600" lvl="3" marL="18288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•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55600" lvl="4" marL="22860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Char char="•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2900" lvl="5" marL="27432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Char char="•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42900" lvl="6" marL="32004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Char char="•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42900" lvl="7" marL="36576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Char char="•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42900" lvl="8" marL="41148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Char char="•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38" name="Google Shape;13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8"/>
          <p:cNvSpPr txBox="1"/>
          <p:nvPr>
            <p:ph idx="4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720000" y="960000"/>
            <a:ext cx="5136000" cy="3402900"/>
          </a:xfrm>
          <a:prstGeom prst="rect">
            <a:avLst/>
          </a:prstGeom>
        </p:spPr>
        <p:txBody>
          <a:bodyPr anchorCtr="0" anchor="b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2" name="Google Shape;142;p19"/>
          <p:cNvSpPr txBox="1"/>
          <p:nvPr>
            <p:ph idx="1" type="subTitle"/>
          </p:nvPr>
        </p:nvSpPr>
        <p:spPr>
          <a:xfrm>
            <a:off x="720000" y="4362933"/>
            <a:ext cx="5136000" cy="18771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sp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BM Plex Sans"/>
              <a:buNone/>
              <a:defRPr sz="13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43" name="Google Shape;14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0000" y="480000"/>
            <a:ext cx="2148132" cy="27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6638867" y="0"/>
            <a:ext cx="5553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720000" y="960000"/>
            <a:ext cx="10753500" cy="42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7" name="Google Shape;147;p20"/>
          <p:cNvSpPr txBox="1"/>
          <p:nvPr>
            <p:ph idx="1" type="subTitle"/>
          </p:nvPr>
        </p:nvSpPr>
        <p:spPr>
          <a:xfrm>
            <a:off x="1344000" y="19200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8" name="Google Shape;148;p20"/>
          <p:cNvSpPr txBox="1"/>
          <p:nvPr>
            <p:ph idx="2" type="subTitle"/>
          </p:nvPr>
        </p:nvSpPr>
        <p:spPr>
          <a:xfrm>
            <a:off x="1344000" y="28608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3" type="subTitle"/>
          </p:nvPr>
        </p:nvSpPr>
        <p:spPr>
          <a:xfrm>
            <a:off x="1344000" y="38112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4" type="subTitle"/>
          </p:nvPr>
        </p:nvSpPr>
        <p:spPr>
          <a:xfrm>
            <a:off x="1344000" y="47568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1" name="Google Shape;151;p20"/>
          <p:cNvSpPr txBox="1"/>
          <p:nvPr>
            <p:ph idx="5" type="subTitle"/>
          </p:nvPr>
        </p:nvSpPr>
        <p:spPr>
          <a:xfrm>
            <a:off x="1344000" y="57072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20"/>
          <p:cNvSpPr txBox="1"/>
          <p:nvPr>
            <p:ph idx="6" type="subTitle"/>
          </p:nvPr>
        </p:nvSpPr>
        <p:spPr>
          <a:xfrm>
            <a:off x="4152000" y="19200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3" name="Google Shape;153;p20"/>
          <p:cNvSpPr txBox="1"/>
          <p:nvPr>
            <p:ph idx="7" type="subTitle"/>
          </p:nvPr>
        </p:nvSpPr>
        <p:spPr>
          <a:xfrm>
            <a:off x="4152000" y="28608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4" name="Google Shape;154;p20"/>
          <p:cNvSpPr txBox="1"/>
          <p:nvPr>
            <p:ph idx="8" type="subTitle"/>
          </p:nvPr>
        </p:nvSpPr>
        <p:spPr>
          <a:xfrm>
            <a:off x="4152000" y="38112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5" name="Google Shape;155;p20"/>
          <p:cNvSpPr txBox="1"/>
          <p:nvPr>
            <p:ph idx="9" type="subTitle"/>
          </p:nvPr>
        </p:nvSpPr>
        <p:spPr>
          <a:xfrm>
            <a:off x="4152000" y="47568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6" name="Google Shape;156;p20"/>
          <p:cNvSpPr txBox="1"/>
          <p:nvPr>
            <p:ph idx="13" type="subTitle"/>
          </p:nvPr>
        </p:nvSpPr>
        <p:spPr>
          <a:xfrm>
            <a:off x="4152000" y="57072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7" name="Google Shape;157;p20"/>
          <p:cNvSpPr txBox="1"/>
          <p:nvPr>
            <p:ph idx="14" type="subTitle"/>
          </p:nvPr>
        </p:nvSpPr>
        <p:spPr>
          <a:xfrm>
            <a:off x="6960000" y="19200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8" name="Google Shape;158;p20"/>
          <p:cNvSpPr txBox="1"/>
          <p:nvPr>
            <p:ph idx="15" type="subTitle"/>
          </p:nvPr>
        </p:nvSpPr>
        <p:spPr>
          <a:xfrm>
            <a:off x="6960000" y="28608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9" name="Google Shape;159;p20"/>
          <p:cNvSpPr txBox="1"/>
          <p:nvPr>
            <p:ph idx="16" type="subTitle"/>
          </p:nvPr>
        </p:nvSpPr>
        <p:spPr>
          <a:xfrm>
            <a:off x="6960000" y="38112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0" name="Google Shape;160;p20"/>
          <p:cNvSpPr txBox="1"/>
          <p:nvPr>
            <p:ph idx="17" type="subTitle"/>
          </p:nvPr>
        </p:nvSpPr>
        <p:spPr>
          <a:xfrm>
            <a:off x="6960000" y="47568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1" name="Google Shape;161;p20"/>
          <p:cNvSpPr txBox="1"/>
          <p:nvPr>
            <p:ph idx="18" type="subTitle"/>
          </p:nvPr>
        </p:nvSpPr>
        <p:spPr>
          <a:xfrm>
            <a:off x="6960000" y="57072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2" name="Google Shape;162;p20"/>
          <p:cNvSpPr txBox="1"/>
          <p:nvPr>
            <p:ph idx="19" type="subTitle"/>
          </p:nvPr>
        </p:nvSpPr>
        <p:spPr>
          <a:xfrm>
            <a:off x="9768000" y="19200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3" name="Google Shape;163;p20"/>
          <p:cNvSpPr txBox="1"/>
          <p:nvPr>
            <p:ph idx="20" type="subTitle"/>
          </p:nvPr>
        </p:nvSpPr>
        <p:spPr>
          <a:xfrm>
            <a:off x="9768000" y="28608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4" name="Google Shape;164;p20"/>
          <p:cNvSpPr txBox="1"/>
          <p:nvPr>
            <p:ph idx="21" type="subTitle"/>
          </p:nvPr>
        </p:nvSpPr>
        <p:spPr>
          <a:xfrm>
            <a:off x="9768000" y="38112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5" name="Google Shape;165;p20"/>
          <p:cNvSpPr txBox="1"/>
          <p:nvPr>
            <p:ph idx="22" type="subTitle"/>
          </p:nvPr>
        </p:nvSpPr>
        <p:spPr>
          <a:xfrm>
            <a:off x="9768000" y="47568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6" name="Google Shape;166;p20"/>
          <p:cNvSpPr txBox="1"/>
          <p:nvPr>
            <p:ph idx="23" type="subTitle"/>
          </p:nvPr>
        </p:nvSpPr>
        <p:spPr>
          <a:xfrm>
            <a:off x="9768000" y="57072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7" name="Google Shape;16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0"/>
          <p:cNvSpPr txBox="1"/>
          <p:nvPr>
            <p:ph idx="24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1512000" y="756000"/>
            <a:ext cx="9167999" cy="15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48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1512000" y="2628000"/>
            <a:ext cx="9167999" cy="3104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C2D30"/>
              </a:buClr>
              <a:buSzPts val="1400"/>
              <a:buFont typeface="Arial"/>
              <a:buNone/>
              <a:defRPr b="0" i="0" sz="2000" u="none" cap="none" strike="noStrike">
                <a:solidFill>
                  <a:srgbClr val="2C2D3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фиолетовый фон)">
  <p:cSld name="1_Title slide 5_2_1">
    <p:bg>
      <p:bgPr>
        <a:solidFill>
          <a:srgbClr val="252525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title"/>
          </p:nvPr>
        </p:nvSpPr>
        <p:spPr>
          <a:xfrm>
            <a:off x="720000" y="960000"/>
            <a:ext cx="5136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72" name="Google Shape;172;p22"/>
          <p:cNvSpPr txBox="1"/>
          <p:nvPr>
            <p:ph idx="1" type="subTitle"/>
          </p:nvPr>
        </p:nvSpPr>
        <p:spPr>
          <a:xfrm>
            <a:off x="720000" y="4362933"/>
            <a:ext cx="5136000" cy="18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BM Plex Sans"/>
              <a:buNone/>
              <a:defRPr sz="13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3" name="Google Shape;173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0000" y="480000"/>
            <a:ext cx="2148132" cy="27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/>
          <p:nvPr/>
        </p:nvSpPr>
        <p:spPr>
          <a:xfrm>
            <a:off x="6638867" y="0"/>
            <a:ext cx="5553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(зеленый фон)">
  <p:cSld name="1_Title slide 5_2_1_16">
    <p:bg>
      <p:bgPr>
        <a:solidFill>
          <a:srgbClr val="252525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title"/>
          </p:nvPr>
        </p:nvSpPr>
        <p:spPr>
          <a:xfrm>
            <a:off x="720000" y="960000"/>
            <a:ext cx="5136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 SemiBold"/>
              <a:buNone/>
              <a:defRPr sz="48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77" name="Google Shape;177;p23"/>
          <p:cNvSpPr txBox="1"/>
          <p:nvPr>
            <p:ph idx="1" type="subTitle"/>
          </p:nvPr>
        </p:nvSpPr>
        <p:spPr>
          <a:xfrm>
            <a:off x="720000" y="4362933"/>
            <a:ext cx="5136000" cy="18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BM Plex Sans"/>
              <a:buNone/>
              <a:defRPr sz="13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78" name="Google Shape;17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0000" y="480000"/>
            <a:ext cx="2148132" cy="27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/>
          <p:nvPr/>
        </p:nvSpPr>
        <p:spPr>
          <a:xfrm>
            <a:off x="6638867" y="0"/>
            <a:ext cx="5553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type="title"/>
          </p:nvPr>
        </p:nvSpPr>
        <p:spPr>
          <a:xfrm>
            <a:off x="5073600" y="960000"/>
            <a:ext cx="63984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IBM Plex Sans SemiBold"/>
              <a:buNone/>
              <a:defRPr sz="35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2" name="Google Shape;182;p24"/>
          <p:cNvSpPr txBox="1"/>
          <p:nvPr>
            <p:ph idx="1" type="subTitle"/>
          </p:nvPr>
        </p:nvSpPr>
        <p:spPr>
          <a:xfrm>
            <a:off x="5073600" y="1496800"/>
            <a:ext cx="6398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None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3" name="Google Shape;183;p24"/>
          <p:cNvSpPr txBox="1"/>
          <p:nvPr>
            <p:ph idx="2" type="subTitle"/>
          </p:nvPr>
        </p:nvSpPr>
        <p:spPr>
          <a:xfrm>
            <a:off x="5073600" y="2131600"/>
            <a:ext cx="63984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184" name="Google Shape;184;p24"/>
          <p:cNvSpPr txBox="1"/>
          <p:nvPr>
            <p:ph idx="3" type="body"/>
          </p:nvPr>
        </p:nvSpPr>
        <p:spPr>
          <a:xfrm>
            <a:off x="5073600" y="3034400"/>
            <a:ext cx="53283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Char char="●"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Char char="○"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Char char="■"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Char char="●"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Char char="○"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Char char="■"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Char char="●"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Char char="○"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IBM Plex Sans"/>
              <a:buChar char="■"/>
              <a:defRPr sz="19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5" name="Google Shape;18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4"/>
          <p:cNvSpPr txBox="1"/>
          <p:nvPr>
            <p:ph idx="4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type="title"/>
          </p:nvPr>
        </p:nvSpPr>
        <p:spPr>
          <a:xfrm>
            <a:off x="720000" y="960000"/>
            <a:ext cx="107535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IBM Plex Sans"/>
              <a:buNone/>
              <a:defRPr b="1" sz="3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9" name="Google Shape;189;p25"/>
          <p:cNvSpPr txBox="1"/>
          <p:nvPr>
            <p:ph idx="1" type="subTitle"/>
          </p:nvPr>
        </p:nvSpPr>
        <p:spPr>
          <a:xfrm>
            <a:off x="1344000" y="19200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0" name="Google Shape;190;p25"/>
          <p:cNvSpPr txBox="1"/>
          <p:nvPr>
            <p:ph idx="2" type="subTitle"/>
          </p:nvPr>
        </p:nvSpPr>
        <p:spPr>
          <a:xfrm>
            <a:off x="1344000" y="28608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1" name="Google Shape;191;p25"/>
          <p:cNvSpPr txBox="1"/>
          <p:nvPr>
            <p:ph idx="3" type="subTitle"/>
          </p:nvPr>
        </p:nvSpPr>
        <p:spPr>
          <a:xfrm>
            <a:off x="1344000" y="38112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2" name="Google Shape;192;p25"/>
          <p:cNvSpPr txBox="1"/>
          <p:nvPr>
            <p:ph idx="4" type="subTitle"/>
          </p:nvPr>
        </p:nvSpPr>
        <p:spPr>
          <a:xfrm>
            <a:off x="1344000" y="47568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3" name="Google Shape;193;p25"/>
          <p:cNvSpPr txBox="1"/>
          <p:nvPr>
            <p:ph idx="5" type="subTitle"/>
          </p:nvPr>
        </p:nvSpPr>
        <p:spPr>
          <a:xfrm>
            <a:off x="1344000" y="57072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4" name="Google Shape;194;p25"/>
          <p:cNvSpPr txBox="1"/>
          <p:nvPr>
            <p:ph idx="6" type="subTitle"/>
          </p:nvPr>
        </p:nvSpPr>
        <p:spPr>
          <a:xfrm>
            <a:off x="4152000" y="19200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5" name="Google Shape;195;p25"/>
          <p:cNvSpPr txBox="1"/>
          <p:nvPr>
            <p:ph idx="7" type="subTitle"/>
          </p:nvPr>
        </p:nvSpPr>
        <p:spPr>
          <a:xfrm>
            <a:off x="4152000" y="28608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6" name="Google Shape;196;p25"/>
          <p:cNvSpPr txBox="1"/>
          <p:nvPr>
            <p:ph idx="8" type="subTitle"/>
          </p:nvPr>
        </p:nvSpPr>
        <p:spPr>
          <a:xfrm>
            <a:off x="4152000" y="38112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7" name="Google Shape;197;p25"/>
          <p:cNvSpPr txBox="1"/>
          <p:nvPr>
            <p:ph idx="9" type="subTitle"/>
          </p:nvPr>
        </p:nvSpPr>
        <p:spPr>
          <a:xfrm>
            <a:off x="4152000" y="47568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" name="Google Shape;198;p25"/>
          <p:cNvSpPr txBox="1"/>
          <p:nvPr>
            <p:ph idx="13" type="subTitle"/>
          </p:nvPr>
        </p:nvSpPr>
        <p:spPr>
          <a:xfrm>
            <a:off x="4152000" y="57072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9" name="Google Shape;199;p25"/>
          <p:cNvSpPr txBox="1"/>
          <p:nvPr>
            <p:ph idx="14" type="subTitle"/>
          </p:nvPr>
        </p:nvSpPr>
        <p:spPr>
          <a:xfrm>
            <a:off x="6960000" y="19200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0" name="Google Shape;200;p25"/>
          <p:cNvSpPr txBox="1"/>
          <p:nvPr>
            <p:ph idx="15" type="subTitle"/>
          </p:nvPr>
        </p:nvSpPr>
        <p:spPr>
          <a:xfrm>
            <a:off x="6960000" y="28608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1" name="Google Shape;201;p25"/>
          <p:cNvSpPr txBox="1"/>
          <p:nvPr>
            <p:ph idx="16" type="subTitle"/>
          </p:nvPr>
        </p:nvSpPr>
        <p:spPr>
          <a:xfrm>
            <a:off x="6960000" y="38112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2" name="Google Shape;202;p25"/>
          <p:cNvSpPr txBox="1"/>
          <p:nvPr>
            <p:ph idx="17" type="subTitle"/>
          </p:nvPr>
        </p:nvSpPr>
        <p:spPr>
          <a:xfrm>
            <a:off x="6960000" y="47568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3" name="Google Shape;203;p25"/>
          <p:cNvSpPr txBox="1"/>
          <p:nvPr>
            <p:ph idx="18" type="subTitle"/>
          </p:nvPr>
        </p:nvSpPr>
        <p:spPr>
          <a:xfrm>
            <a:off x="6960000" y="57072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idx="19" type="subTitle"/>
          </p:nvPr>
        </p:nvSpPr>
        <p:spPr>
          <a:xfrm>
            <a:off x="9768000" y="19200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5" name="Google Shape;205;p25"/>
          <p:cNvSpPr txBox="1"/>
          <p:nvPr>
            <p:ph idx="20" type="subTitle"/>
          </p:nvPr>
        </p:nvSpPr>
        <p:spPr>
          <a:xfrm>
            <a:off x="9768000" y="28608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21" type="subTitle"/>
          </p:nvPr>
        </p:nvSpPr>
        <p:spPr>
          <a:xfrm>
            <a:off x="9768000" y="38112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7" name="Google Shape;207;p25"/>
          <p:cNvSpPr txBox="1"/>
          <p:nvPr>
            <p:ph idx="22" type="subTitle"/>
          </p:nvPr>
        </p:nvSpPr>
        <p:spPr>
          <a:xfrm>
            <a:off x="9768000" y="47568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23" type="subTitle"/>
          </p:nvPr>
        </p:nvSpPr>
        <p:spPr>
          <a:xfrm>
            <a:off x="9768000" y="5707200"/>
            <a:ext cx="1704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09" name="Google Shape;20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5"/>
          <p:cNvSpPr txBox="1"/>
          <p:nvPr>
            <p:ph idx="24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План курса">
  <p:cSld name="1_Title slide 5_2_1_4_1_1_1_1_1_1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6"/>
          <p:cNvSpPr txBox="1"/>
          <p:nvPr>
            <p:ph type="title"/>
          </p:nvPr>
        </p:nvSpPr>
        <p:spPr>
          <a:xfrm>
            <a:off x="720000" y="960000"/>
            <a:ext cx="107535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Roboto"/>
              <a:buNone/>
              <a:defRPr b="1" sz="32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Roboto"/>
              <a:buNone/>
              <a:defRPr b="1" sz="32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Roboto"/>
              <a:buNone/>
              <a:defRPr b="1" sz="32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Roboto"/>
              <a:buNone/>
              <a:defRPr b="1" sz="32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Roboto"/>
              <a:buNone/>
              <a:defRPr b="1" sz="32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Roboto"/>
              <a:buNone/>
              <a:defRPr b="1" sz="32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Roboto"/>
              <a:buNone/>
              <a:defRPr b="1" sz="32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Roboto"/>
              <a:buNone/>
              <a:defRPr b="1" sz="3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3" name="Google Shape;213;p26"/>
          <p:cNvSpPr txBox="1"/>
          <p:nvPr>
            <p:ph idx="1" type="subTitle"/>
          </p:nvPr>
        </p:nvSpPr>
        <p:spPr>
          <a:xfrm>
            <a:off x="720000" y="24000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4" name="Google Shape;214;p26"/>
          <p:cNvSpPr txBox="1"/>
          <p:nvPr>
            <p:ph idx="2" type="subTitle"/>
          </p:nvPr>
        </p:nvSpPr>
        <p:spPr>
          <a:xfrm>
            <a:off x="720000" y="38352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5" name="Google Shape;215;p26"/>
          <p:cNvSpPr txBox="1"/>
          <p:nvPr>
            <p:ph idx="3" type="subTitle"/>
          </p:nvPr>
        </p:nvSpPr>
        <p:spPr>
          <a:xfrm>
            <a:off x="720000" y="52704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6" name="Google Shape;216;p26"/>
          <p:cNvSpPr txBox="1"/>
          <p:nvPr>
            <p:ph idx="4" type="subTitle"/>
          </p:nvPr>
        </p:nvSpPr>
        <p:spPr>
          <a:xfrm>
            <a:off x="3528000" y="24000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7" name="Google Shape;217;p26"/>
          <p:cNvSpPr txBox="1"/>
          <p:nvPr>
            <p:ph idx="5" type="subTitle"/>
          </p:nvPr>
        </p:nvSpPr>
        <p:spPr>
          <a:xfrm>
            <a:off x="3528000" y="38352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26"/>
          <p:cNvSpPr txBox="1"/>
          <p:nvPr>
            <p:ph idx="6" type="subTitle"/>
          </p:nvPr>
        </p:nvSpPr>
        <p:spPr>
          <a:xfrm>
            <a:off x="3528000" y="52704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26"/>
          <p:cNvSpPr txBox="1"/>
          <p:nvPr>
            <p:ph idx="7" type="subTitle"/>
          </p:nvPr>
        </p:nvSpPr>
        <p:spPr>
          <a:xfrm>
            <a:off x="6336000" y="24000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26"/>
          <p:cNvSpPr txBox="1"/>
          <p:nvPr>
            <p:ph idx="8" type="subTitle"/>
          </p:nvPr>
        </p:nvSpPr>
        <p:spPr>
          <a:xfrm>
            <a:off x="6336000" y="38352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26"/>
          <p:cNvSpPr txBox="1"/>
          <p:nvPr>
            <p:ph idx="9" type="subTitle"/>
          </p:nvPr>
        </p:nvSpPr>
        <p:spPr>
          <a:xfrm>
            <a:off x="6336000" y="52704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26"/>
          <p:cNvSpPr txBox="1"/>
          <p:nvPr>
            <p:ph idx="13" type="subTitle"/>
          </p:nvPr>
        </p:nvSpPr>
        <p:spPr>
          <a:xfrm>
            <a:off x="9144000" y="24000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26"/>
          <p:cNvSpPr txBox="1"/>
          <p:nvPr>
            <p:ph idx="14" type="subTitle"/>
          </p:nvPr>
        </p:nvSpPr>
        <p:spPr>
          <a:xfrm>
            <a:off x="9144000" y="38352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26"/>
          <p:cNvSpPr txBox="1"/>
          <p:nvPr>
            <p:ph idx="15" type="subTitle"/>
          </p:nvPr>
        </p:nvSpPr>
        <p:spPr>
          <a:xfrm>
            <a:off x="9144000" y="5270400"/>
            <a:ext cx="2328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25" name="Google Shape;225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6"/>
          <p:cNvSpPr txBox="1"/>
          <p:nvPr>
            <p:ph idx="16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">
  <p:cSld name="1_Title slide 5_2_1_4_1">
    <p:bg>
      <p:bgPr>
        <a:solidFill>
          <a:schemeClr val="lt1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/>
          <p:nvPr>
            <p:ph type="title"/>
          </p:nvPr>
        </p:nvSpPr>
        <p:spPr>
          <a:xfrm>
            <a:off x="720000" y="960000"/>
            <a:ext cx="10752000" cy="9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29" name="Google Shape;229;p27"/>
          <p:cNvSpPr txBox="1"/>
          <p:nvPr>
            <p:ph idx="1" type="subTitle"/>
          </p:nvPr>
        </p:nvSpPr>
        <p:spPr>
          <a:xfrm>
            <a:off x="720000" y="1680000"/>
            <a:ext cx="10752000" cy="43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30" name="Google Shape;230;p27"/>
          <p:cNvSpPr txBox="1"/>
          <p:nvPr>
            <p:ph idx="2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1" name="Google Shape;231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Заголовок + абзац в 2 столбца">
  <p:cSld name="1_Title slide 5_2_1_4_1_1">
    <p:bg>
      <p:bgPr>
        <a:solidFill>
          <a:schemeClr val="lt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/>
          <p:nvPr>
            <p:ph type="title"/>
          </p:nvPr>
        </p:nvSpPr>
        <p:spPr>
          <a:xfrm>
            <a:off x="720000" y="960000"/>
            <a:ext cx="10752000" cy="9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34" name="Google Shape;234;p28"/>
          <p:cNvSpPr txBox="1"/>
          <p:nvPr>
            <p:ph idx="1" type="subTitle"/>
          </p:nvPr>
        </p:nvSpPr>
        <p:spPr>
          <a:xfrm>
            <a:off x="720000" y="1680000"/>
            <a:ext cx="5136000" cy="43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235" name="Google Shape;235;p28"/>
          <p:cNvSpPr txBox="1"/>
          <p:nvPr>
            <p:ph idx="2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6" name="Google Shape;23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8"/>
          <p:cNvSpPr txBox="1"/>
          <p:nvPr>
            <p:ph idx="3" type="subTitle"/>
          </p:nvPr>
        </p:nvSpPr>
        <p:spPr>
          <a:xfrm>
            <a:off x="6336000" y="1680000"/>
            <a:ext cx="5136000" cy="43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Пустой слайд">
  <p:cSld name="1_Title slide 5_2_1_12"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лева)">
  <p:cSld name="1_Title slide 5_2_1_12_1">
    <p:bg>
      <p:bgPr>
        <a:solidFill>
          <a:schemeClr val="lt1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0"/>
          <p:cNvSpPr txBox="1"/>
          <p:nvPr>
            <p:ph idx="1" type="subTitle"/>
          </p:nvPr>
        </p:nvSpPr>
        <p:spPr>
          <a:xfrm>
            <a:off x="720000" y="203200"/>
            <a:ext cx="5376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4" name="Google Shape;244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Пустой слайд (бежевый фон справа)">
  <p:cSld name="1_Title slide 5_2_1_12_1_1">
    <p:bg>
      <p:bgPr>
        <a:solidFill>
          <a:schemeClr val="lt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 txBox="1"/>
          <p:nvPr>
            <p:ph idx="1" type="subTitle"/>
          </p:nvPr>
        </p:nvSpPr>
        <p:spPr>
          <a:xfrm>
            <a:off x="720000" y="203200"/>
            <a:ext cx="5376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8" name="Google Shape;24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два объекта" type="twoObj">
  <p:cSld name="TWO_OBJECT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1512000" y="743125"/>
            <a:ext cx="9167999" cy="15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48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1511999" y="2636474"/>
            <a:ext cx="4404000" cy="309635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2" type="body"/>
          </p:nvPr>
        </p:nvSpPr>
        <p:spPr>
          <a:xfrm>
            <a:off x="6276000" y="2636474"/>
            <a:ext cx="4404000" cy="309635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4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слева)">
  <p:cSld name="CUSTOM_2_1">
    <p:bg>
      <p:bgPr>
        <a:solidFill>
          <a:srgbClr val="252525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" y="0"/>
            <a:ext cx="12192005" cy="685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001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2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32"/>
          <p:cNvSpPr txBox="1"/>
          <p:nvPr>
            <p:ph type="title"/>
          </p:nvPr>
        </p:nvSpPr>
        <p:spPr>
          <a:xfrm>
            <a:off x="720000" y="1727600"/>
            <a:ext cx="5136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"/>
              <a:buNone/>
              <a:defRPr sz="4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">
    <p:bg>
      <p:bgPr>
        <a:solidFill>
          <a:srgbClr val="8D46F6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001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BM Plex Sans"/>
              <a:buNone/>
              <a:defRPr sz="13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8" name="Google Shape;258;p33"/>
          <p:cNvSpPr txBox="1"/>
          <p:nvPr>
            <p:ph type="title"/>
          </p:nvPr>
        </p:nvSpPr>
        <p:spPr>
          <a:xfrm>
            <a:off x="720000" y="1727600"/>
            <a:ext cx="10752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"/>
              <a:buNone/>
              <a:defRPr sz="4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5_1">
    <p:bg>
      <p:bgPr>
        <a:solidFill>
          <a:srgbClr val="5DB560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001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4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IBM Plex Sans"/>
              <a:buNone/>
              <a:defRPr sz="13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"/>
              <a:buNone/>
              <a:defRPr sz="19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"/>
              <a:buNone/>
              <a:defRPr sz="19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"/>
              <a:buNone/>
              <a:defRPr sz="19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"/>
              <a:buNone/>
              <a:defRPr sz="19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"/>
              <a:buNone/>
              <a:defRPr sz="19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"/>
              <a:buNone/>
              <a:defRPr sz="19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"/>
              <a:buNone/>
              <a:defRPr sz="19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IBM Plex Sans"/>
              <a:buNone/>
              <a:defRPr sz="19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3" name="Google Shape;263;p34"/>
          <p:cNvSpPr txBox="1"/>
          <p:nvPr>
            <p:ph type="title"/>
          </p:nvPr>
        </p:nvSpPr>
        <p:spPr>
          <a:xfrm>
            <a:off x="720000" y="1727600"/>
            <a:ext cx="10752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"/>
              <a:buNone/>
              <a:defRPr sz="4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(текст по центру)">
  <p:cSld name="CUSTOM_2_1_4">
    <p:bg>
      <p:bgPr>
        <a:solidFill>
          <a:srgbClr val="252525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6"/>
            <a:ext cx="12192005" cy="6858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001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5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68" name="Google Shape;268;p35"/>
          <p:cNvSpPr txBox="1"/>
          <p:nvPr>
            <p:ph type="title"/>
          </p:nvPr>
        </p:nvSpPr>
        <p:spPr>
          <a:xfrm>
            <a:off x="720000" y="1727600"/>
            <a:ext cx="10752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None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&quot;вопросы?&quot;">
  <p:cSld name="CUSTOM_2_1_4_1">
    <p:bg>
      <p:bgPr>
        <a:solidFill>
          <a:srgbClr val="252525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001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-вопрос">
  <p:cSld name="CUSTOM_2_1_4_1_1">
    <p:bg>
      <p:bgPr>
        <a:solidFill>
          <a:srgbClr val="252525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1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5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7"/>
          <p:cNvSpPr txBox="1"/>
          <p:nvPr>
            <p:ph type="title"/>
          </p:nvPr>
        </p:nvSpPr>
        <p:spPr>
          <a:xfrm>
            <a:off x="720000" y="3024200"/>
            <a:ext cx="107520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"/>
              <a:buNone/>
              <a:defRPr sz="3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IBM Plex Sans SemiBold"/>
              <a:buNone/>
              <a:defRPr sz="3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76" name="Google Shape;276;p37"/>
          <p:cNvSpPr txBox="1"/>
          <p:nvPr>
            <p:ph idx="2" type="title"/>
          </p:nvPr>
        </p:nvSpPr>
        <p:spPr>
          <a:xfrm>
            <a:off x="720000" y="2608333"/>
            <a:ext cx="107520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0" spcFirstLastPara="1" rIns="121900" wrap="square" tIns="1219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">
  <p:cSld name="CUSTOM_2_1_2">
    <p:bg>
      <p:bgPr>
        <a:solidFill>
          <a:srgbClr val="8D46F6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8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80" name="Google Shape;280;p38"/>
          <p:cNvSpPr txBox="1"/>
          <p:nvPr>
            <p:ph type="title"/>
          </p:nvPr>
        </p:nvSpPr>
        <p:spPr>
          <a:xfrm>
            <a:off x="720000" y="1727600"/>
            <a:ext cx="5136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"/>
              <a:buNone/>
              <a:defRPr sz="4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281" name="Google Shape;28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001" y="248800"/>
            <a:ext cx="388800" cy="38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">
  <p:cSld name="CUSTOM_2_1_2_1">
    <p:bg>
      <p:bgPr>
        <a:solidFill>
          <a:schemeClr val="lt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799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9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85" name="Google Shape;2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000" y="254150"/>
            <a:ext cx="388802" cy="37810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9"/>
          <p:cNvSpPr txBox="1"/>
          <p:nvPr>
            <p:ph type="title"/>
          </p:nvPr>
        </p:nvSpPr>
        <p:spPr>
          <a:xfrm>
            <a:off x="720000" y="1727593"/>
            <a:ext cx="5136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"/>
              <a:buNone/>
              <a:defRPr sz="4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pic>
        <p:nvPicPr>
          <p:cNvPr id="287" name="Google Shape;28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00" y="5575433"/>
            <a:ext cx="562205" cy="4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">
  <p:cSld name="CUSTOM_2_1_2_1_1">
    <p:bg>
      <p:bgPr>
        <a:solidFill>
          <a:schemeClr val="lt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0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91" name="Google Shape;29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000" y="254150"/>
            <a:ext cx="388802" cy="378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00" y="5575433"/>
            <a:ext cx="562205" cy="4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0"/>
          <p:cNvSpPr txBox="1"/>
          <p:nvPr>
            <p:ph type="title"/>
          </p:nvPr>
        </p:nvSpPr>
        <p:spPr>
          <a:xfrm>
            <a:off x="720000" y="1727593"/>
            <a:ext cx="5136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"/>
              <a:buNone/>
              <a:defRPr sz="4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Отбивка 2 1 1 1">
  <p:cSld name="CUSTOM_2_1_2_1_1_1"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5" cy="6858003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1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IBM Plex Sans"/>
              <a:buNone/>
              <a:defRPr sz="13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97" name="Google Shape;29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2000" y="254150"/>
            <a:ext cx="388802" cy="3781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00" y="5575433"/>
            <a:ext cx="562205" cy="48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41"/>
          <p:cNvSpPr txBox="1"/>
          <p:nvPr>
            <p:ph type="title"/>
          </p:nvPr>
        </p:nvSpPr>
        <p:spPr>
          <a:xfrm>
            <a:off x="720000" y="1727593"/>
            <a:ext cx="5136000" cy="34029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0" spcFirstLastPara="1" rIns="121900" wrap="square" tIns="1219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IBM Plex Sans"/>
              <a:buNone/>
              <a:defRPr sz="4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IBM Plex Sans SemiBold"/>
              <a:buNone/>
              <a:defRPr sz="4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сравнение" type="twoTxTwoObj">
  <p:cSld name="TWO_OBJECTS_WITH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1512000" y="760412"/>
            <a:ext cx="9167999" cy="1512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48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1512000" y="2636475"/>
            <a:ext cx="4404000" cy="75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1512000" y="3753732"/>
            <a:ext cx="4404000" cy="197909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3" type="body"/>
          </p:nvPr>
        </p:nvSpPr>
        <p:spPr>
          <a:xfrm>
            <a:off x="6276000" y="2633319"/>
            <a:ext cx="4404000" cy="760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body"/>
          </p:nvPr>
        </p:nvSpPr>
        <p:spPr>
          <a:xfrm>
            <a:off x="6276000" y="3753732"/>
            <a:ext cx="4404000" cy="197909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5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5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в одну строку">
  <p:cSld name="1_Title slide 5_2_1_2_1_2">
    <p:bg>
      <p:bgPr>
        <a:solidFill>
          <a:schemeClr val="lt1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 txBox="1"/>
          <p:nvPr>
            <p:ph idx="1" type="subTitle"/>
          </p:nvPr>
        </p:nvSpPr>
        <p:spPr>
          <a:xfrm>
            <a:off x="720000" y="203200"/>
            <a:ext cx="1075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IBM Plex Sans"/>
              <a:buNone/>
              <a:defRPr sz="1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302" name="Google Shape;302;p42"/>
          <p:cNvSpPr txBox="1"/>
          <p:nvPr>
            <p:ph type="title"/>
          </p:nvPr>
        </p:nvSpPr>
        <p:spPr>
          <a:xfrm>
            <a:off x="720000" y="960000"/>
            <a:ext cx="5140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IBM Plex Sans SemiBold"/>
              <a:buNone/>
              <a:defRPr sz="32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03" name="Google Shape;303;p42"/>
          <p:cNvSpPr txBox="1"/>
          <p:nvPr>
            <p:ph idx="2" type="subTitle"/>
          </p:nvPr>
        </p:nvSpPr>
        <p:spPr>
          <a:xfrm>
            <a:off x="720000" y="1579200"/>
            <a:ext cx="5140800" cy="6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pic>
        <p:nvPicPr>
          <p:cNvPr id="304" name="Google Shape;304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6240000"/>
            <a:ext cx="388802" cy="378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3"/>
          <p:cNvSpPr txBox="1"/>
          <p:nvPr>
            <p:ph idx="1" type="subTitle"/>
          </p:nvPr>
        </p:nvSpPr>
        <p:spPr>
          <a:xfrm>
            <a:off x="720000" y="203200"/>
            <a:ext cx="1075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_13">
    <p:bg>
      <p:bgPr>
        <a:solidFill>
          <a:schemeClr val="lt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62400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4"/>
          <p:cNvSpPr txBox="1"/>
          <p:nvPr>
            <p:ph idx="1" type="subTitle"/>
          </p:nvPr>
        </p:nvSpPr>
        <p:spPr>
          <a:xfrm>
            <a:off x="720000" y="203200"/>
            <a:ext cx="1075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2">
  <p:cSld name="1_Title slide 5_2_1_14"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62400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5"/>
          <p:cNvSpPr txBox="1"/>
          <p:nvPr>
            <p:ph idx="1" type="subTitle"/>
          </p:nvPr>
        </p:nvSpPr>
        <p:spPr>
          <a:xfrm>
            <a:off x="720000" y="203200"/>
            <a:ext cx="1075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3">
  <p:cSld name="1_Title slide 5_2_1_15">
    <p:bg>
      <p:bgPr>
        <a:solidFill>
          <a:schemeClr val="lt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72000" y="6240000"/>
            <a:ext cx="388800" cy="38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6"/>
          <p:cNvSpPr txBox="1"/>
          <p:nvPr>
            <p:ph idx="1" type="subTitle"/>
          </p:nvPr>
        </p:nvSpPr>
        <p:spPr>
          <a:xfrm>
            <a:off x="720000" y="203200"/>
            <a:ext cx="107520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" lIns="0" spcFirstLastPara="1" rIns="0" wrap="square" tIns="48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BM Plex Sans"/>
              <a:buNone/>
              <a:defRPr sz="13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Font typeface="IBM Plex Sans"/>
              <a:buNone/>
              <a:defRPr sz="19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54">
          <p15:clr>
            <a:srgbClr val="FA7B17"/>
          </p15:clr>
        </p15:guide>
        <p15:guide id="2" pos="7226">
          <p15:clr>
            <a:srgbClr val="FA7B17"/>
          </p15:clr>
        </p15:guide>
        <p15:guide id="3" orient="horz" pos="3931">
          <p15:clr>
            <a:srgbClr val="FA7B17"/>
          </p15:clr>
        </p15:guide>
        <p15:guide id="4" orient="horz" pos="302">
          <p15:clr>
            <a:srgbClr val="FA7B17"/>
          </p15:clr>
        </p15:guide>
        <p15:guide id="5" orient="horz" pos="605">
          <p15:clr>
            <a:srgbClr val="FA7B17"/>
          </p15:clr>
        </p15:guide>
        <p15:guide id="6" pos="3689">
          <p15:clr>
            <a:srgbClr val="FA7B17"/>
          </p15:clr>
        </p15:guide>
        <p15:guide id="7" pos="2222">
          <p15:clr>
            <a:srgbClr val="FA7B17"/>
          </p15:clr>
        </p15:guide>
        <p15:guide id="8" pos="3991">
          <p15:clr>
            <a:srgbClr val="FA7B17"/>
          </p15:clr>
        </p15:guide>
        <p15:guide id="9" pos="5458">
          <p15:clr>
            <a:srgbClr val="FA7B17"/>
          </p15:clr>
        </p15:guide>
        <p15:guide id="10" pos="5760">
          <p15:clr>
            <a:srgbClr val="FA7B17"/>
          </p15:clr>
        </p15:guide>
        <p15:guide id="11" pos="1920">
          <p15:clr>
            <a:srgbClr val="FA7B17"/>
          </p15:clr>
        </p15:guide>
        <p15:guide id="12" orient="horz" pos="1512">
          <p15:clr>
            <a:srgbClr val="FA7B17"/>
          </p15:clr>
        </p15:guide>
        <p15:guide id="13" orient="horz" pos="1209">
          <p15:clr>
            <a:srgbClr val="FA7B17"/>
          </p15:clr>
        </p15:guide>
        <p15:guide id="14" orient="horz" pos="2117">
          <p15:clr>
            <a:srgbClr val="FA7B17"/>
          </p15:clr>
        </p15:guide>
        <p15:guide id="15" orient="horz" pos="2419">
          <p15:clr>
            <a:srgbClr val="FA7B17"/>
          </p15:clr>
        </p15:guide>
        <p15:guide id="16" orient="horz" pos="3024">
          <p15:clr>
            <a:srgbClr val="FA7B17"/>
          </p15:clr>
        </p15:guide>
        <p15:guide id="17" orient="horz" pos="3326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>
  <p:cSld name="Сравнение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idx="1" type="body"/>
          </p:nvPr>
        </p:nvSpPr>
        <p:spPr>
          <a:xfrm>
            <a:off x="1512000" y="760412"/>
            <a:ext cx="4404000" cy="75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1512000" y="1877669"/>
            <a:ext cx="4404000" cy="385515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275998" y="757256"/>
            <a:ext cx="4404000" cy="760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276000" y="1877669"/>
            <a:ext cx="4404000" cy="385515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6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6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" name="Google Shape;4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>
  <p:cSld name="Два объекта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idx="1" type="body"/>
          </p:nvPr>
        </p:nvSpPr>
        <p:spPr>
          <a:xfrm>
            <a:off x="1512000" y="760412"/>
            <a:ext cx="4404000" cy="49724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6276000" y="760412"/>
            <a:ext cx="4404000" cy="49724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7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" name="Google Shape;5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три подзаголоавка с объектами">
  <p:cSld name="Заголовок три подзаголоавка с объектами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1139824" y="760412"/>
            <a:ext cx="9919064" cy="1512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48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57" name="Google Shape;57;p8"/>
          <p:cNvSpPr txBox="1"/>
          <p:nvPr>
            <p:ph idx="1" type="body"/>
          </p:nvPr>
        </p:nvSpPr>
        <p:spPr>
          <a:xfrm>
            <a:off x="1139824" y="2636475"/>
            <a:ext cx="3048364" cy="75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2" type="body"/>
          </p:nvPr>
        </p:nvSpPr>
        <p:spPr>
          <a:xfrm>
            <a:off x="1139824" y="3753732"/>
            <a:ext cx="3048364" cy="197909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3" type="body"/>
          </p:nvPr>
        </p:nvSpPr>
        <p:spPr>
          <a:xfrm>
            <a:off x="8003813" y="2633321"/>
            <a:ext cx="3055075" cy="76041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4" type="body"/>
          </p:nvPr>
        </p:nvSpPr>
        <p:spPr>
          <a:xfrm>
            <a:off x="8003813" y="3753732"/>
            <a:ext cx="3055075" cy="1979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5" type="body"/>
          </p:nvPr>
        </p:nvSpPr>
        <p:spPr>
          <a:xfrm>
            <a:off x="4548187" y="2633322"/>
            <a:ext cx="3095625" cy="7604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idx="6" type="body"/>
          </p:nvPr>
        </p:nvSpPr>
        <p:spPr>
          <a:xfrm>
            <a:off x="4548187" y="3753732"/>
            <a:ext cx="3095625" cy="197909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8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8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 трех объектов">
  <p:cSld name="Сравнение трех объектов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idx="1" type="body"/>
          </p:nvPr>
        </p:nvSpPr>
        <p:spPr>
          <a:xfrm>
            <a:off x="1139824" y="760412"/>
            <a:ext cx="3048364" cy="757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1139824" y="1877669"/>
            <a:ext cx="3048364" cy="385515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9"/>
          <p:cNvSpPr txBox="1"/>
          <p:nvPr>
            <p:ph idx="3" type="body"/>
          </p:nvPr>
        </p:nvSpPr>
        <p:spPr>
          <a:xfrm>
            <a:off x="8003813" y="757258"/>
            <a:ext cx="3055075" cy="76041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4" type="body"/>
          </p:nvPr>
        </p:nvSpPr>
        <p:spPr>
          <a:xfrm>
            <a:off x="8003813" y="1877669"/>
            <a:ext cx="3055075" cy="385515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5" type="body"/>
          </p:nvPr>
        </p:nvSpPr>
        <p:spPr>
          <a:xfrm>
            <a:off x="4548187" y="760412"/>
            <a:ext cx="3095625" cy="76041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6" type="body"/>
          </p:nvPr>
        </p:nvSpPr>
        <p:spPr>
          <a:xfrm>
            <a:off x="4548187" y="1877669"/>
            <a:ext cx="3095625" cy="385515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9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9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5" name="Google Shape;7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три объекта">
  <p:cSld name="Заголовок три объекта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/>
          <p:nvPr>
            <p:ph type="title"/>
          </p:nvPr>
        </p:nvSpPr>
        <p:spPr>
          <a:xfrm>
            <a:off x="1139824" y="760412"/>
            <a:ext cx="9919064" cy="1512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48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sp>
        <p:nvSpPr>
          <p:cNvPr id="78" name="Google Shape;78;p10"/>
          <p:cNvSpPr txBox="1"/>
          <p:nvPr>
            <p:ph idx="1" type="body"/>
          </p:nvPr>
        </p:nvSpPr>
        <p:spPr>
          <a:xfrm>
            <a:off x="1139824" y="2633321"/>
            <a:ext cx="3048364" cy="30995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2" type="body"/>
          </p:nvPr>
        </p:nvSpPr>
        <p:spPr>
          <a:xfrm>
            <a:off x="8003813" y="2633321"/>
            <a:ext cx="3055075" cy="30995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3" type="body"/>
          </p:nvPr>
        </p:nvSpPr>
        <p:spPr>
          <a:xfrm>
            <a:off x="4548187" y="2633322"/>
            <a:ext cx="3095625" cy="30995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0"/>
          <p:cNvSpPr/>
          <p:nvPr/>
        </p:nvSpPr>
        <p:spPr>
          <a:xfrm>
            <a:off x="766762" y="0"/>
            <a:ext cx="757236" cy="251999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0"/>
          <p:cNvSpPr/>
          <p:nvPr/>
        </p:nvSpPr>
        <p:spPr>
          <a:xfrm>
            <a:off x="766762" y="6102000"/>
            <a:ext cx="757236" cy="756000"/>
          </a:xfrm>
          <a:prstGeom prst="rect">
            <a:avLst/>
          </a:prstGeom>
          <a:solidFill>
            <a:srgbClr val="E9EDF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" name="Google Shape;8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82224" y="6198237"/>
            <a:ext cx="526311" cy="56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523998" y="760412"/>
            <a:ext cx="9132888" cy="152082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  <a:defRPr b="0" i="0" sz="4800" u="none" cap="none" strike="noStrike">
                <a:solidFill>
                  <a:srgbClr val="4C5D6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523999" y="2636475"/>
            <a:ext cx="9132890" cy="30963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7" r:id="rId21"/>
    <p:sldLayoutId id="2147483688" r:id="rId22"/>
    <p:sldLayoutId id="2147483689" r:id="rId23"/>
    <p:sldLayoutId id="2147483690" r:id="rId24"/>
    <p:sldLayoutId id="2147483691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0.png"/><Relationship Id="rId4" Type="http://schemas.openxmlformats.org/officeDocument/2006/relationships/image" Target="../media/image4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ru.wikipedia.org/wiki/10GBASE-T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4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2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Relationship Id="rId4" Type="http://schemas.openxmlformats.org/officeDocument/2006/relationships/image" Target="../media/image22.png"/><Relationship Id="rId5" Type="http://schemas.openxmlformats.org/officeDocument/2006/relationships/image" Target="../media/image34.png"/><Relationship Id="rId6" Type="http://schemas.openxmlformats.org/officeDocument/2006/relationships/image" Target="../media/image21.png"/><Relationship Id="rId7" Type="http://schemas.openxmlformats.org/officeDocument/2006/relationships/image" Target="../media/image32.png"/><Relationship Id="rId8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/>
          <p:nvPr>
            <p:ph type="title"/>
          </p:nvPr>
        </p:nvSpPr>
        <p:spPr>
          <a:xfrm>
            <a:off x="328175" y="960000"/>
            <a:ext cx="6302700" cy="34029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12700" marR="15748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Основы  компьютерных сетей.</a:t>
            </a:r>
            <a:endParaRPr sz="3600"/>
          </a:p>
          <a:p>
            <a:pPr indent="0" lvl="0" marL="12700" marR="15748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Технология Ethernet.</a:t>
            </a:r>
            <a:endParaRPr sz="3600"/>
          </a:p>
        </p:txBody>
      </p:sp>
      <p:sp>
        <p:nvSpPr>
          <p:cNvPr id="321" name="Google Shape;321;p47"/>
          <p:cNvSpPr txBox="1"/>
          <p:nvPr>
            <p:ph idx="1" type="subTitle"/>
          </p:nvPr>
        </p:nvSpPr>
        <p:spPr>
          <a:xfrm>
            <a:off x="720000" y="4362933"/>
            <a:ext cx="5136000" cy="7866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200"/>
              <a:t>Основные концепции сетей передачи данных. Эталонная модель OSI/ISO и стек протоколов TCP/IP.  Введение в технологию Ethernet.</a:t>
            </a:r>
            <a:endParaRPr sz="1200"/>
          </a:p>
        </p:txBody>
      </p:sp>
      <p:pic>
        <p:nvPicPr>
          <p:cNvPr id="322" name="Google Shape;32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6000" y="1234033"/>
            <a:ext cx="5204636" cy="4389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6"/>
          <p:cNvSpPr txBox="1"/>
          <p:nvPr>
            <p:ph idx="1" type="body"/>
          </p:nvPr>
        </p:nvSpPr>
        <p:spPr>
          <a:xfrm>
            <a:off x="1312600" y="2813000"/>
            <a:ext cx="9774000" cy="33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Simplex</a:t>
            </a:r>
            <a:r>
              <a:rPr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</a:t>
            </a: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односторонняя связь. 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Один источник данных, а остальные все только получают эти данные.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 </a:t>
            </a:r>
            <a:endParaRPr sz="1200">
              <a:solidFill>
                <a:srgbClr val="7F7F7F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Теле- и радиовещание.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Передача сигнала от спутников GPS.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425" name="Google Shape;425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2601" y="492000"/>
            <a:ext cx="7000875" cy="19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2600" y="424575"/>
            <a:ext cx="7000875" cy="192405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57"/>
          <p:cNvSpPr txBox="1"/>
          <p:nvPr>
            <p:ph idx="1" type="body"/>
          </p:nvPr>
        </p:nvSpPr>
        <p:spPr>
          <a:xfrm>
            <a:off x="1312600" y="2813000"/>
            <a:ext cx="9774000" cy="33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Half-duplex — двусторонняя связь.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Но в один момент времени может передавать только одно устройство.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Общение по рации, когда можно либо слушать.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Канал, либо, нажав кнопку, передавать в него.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8"/>
          <p:cNvSpPr txBox="1"/>
          <p:nvPr>
            <p:ph idx="1" type="body"/>
          </p:nvPr>
        </p:nvSpPr>
        <p:spPr>
          <a:xfrm>
            <a:off x="1265425" y="2691150"/>
            <a:ext cx="9168000" cy="31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Full-duplex или просто duplex</a:t>
            </a: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— </a:t>
            </a:r>
            <a:r>
              <a:rPr b="1" lang="ru-RU" sz="18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двусторонняя передача.</a:t>
            </a:r>
            <a:endParaRPr b="1"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Оба устройства могут одновременно вести передачу.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	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Разговор по телефону.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2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39" name="Google Shape;439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5425" y="514013"/>
            <a:ext cx="7000875" cy="19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9"/>
          <p:cNvSpPr txBox="1"/>
          <p:nvPr>
            <p:ph type="title"/>
          </p:nvPr>
        </p:nvSpPr>
        <p:spPr>
          <a:xfrm>
            <a:off x="1790100" y="2067300"/>
            <a:ext cx="8611800" cy="27234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Виды коммутации</a:t>
            </a:r>
            <a:endParaRPr sz="3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0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Коммутация каналов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50" name="Google Shape;450;p60"/>
          <p:cNvSpPr txBox="1"/>
          <p:nvPr/>
        </p:nvSpPr>
        <p:spPr>
          <a:xfrm>
            <a:off x="719998" y="2378350"/>
            <a:ext cx="3431100" cy="9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2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сети с коммутацией каналов между двумя конечными устройствами устанавливается физический канал. </a:t>
            </a:r>
            <a:endParaRPr sz="12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 sz="12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</a:t>
            </a:r>
            <a:r>
              <a:rPr lang="ru-RU" sz="1200">
                <a:solidFill>
                  <a:srgbClr val="7F7F7F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lang="ru-RU" sz="12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телефонная сеть.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1" name="Google Shape;451;p60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Виды коммутации</a:t>
            </a:r>
            <a:endParaRPr sz="1200"/>
          </a:p>
        </p:txBody>
      </p:sp>
      <p:pic>
        <p:nvPicPr>
          <p:cNvPr id="452" name="Google Shape;45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08675" y="959988"/>
            <a:ext cx="6686550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1"/>
          <p:cNvSpPr txBox="1"/>
          <p:nvPr/>
        </p:nvSpPr>
        <p:spPr>
          <a:xfrm>
            <a:off x="601201" y="872075"/>
            <a:ext cx="10752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Коммутация каналов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58" name="Google Shape;458;p61"/>
          <p:cNvSpPr txBox="1"/>
          <p:nvPr/>
        </p:nvSpPr>
        <p:spPr>
          <a:xfrm>
            <a:off x="720000" y="4945733"/>
            <a:ext cx="24387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marR="0" rtl="0" algn="l">
              <a:lnSpc>
                <a:spcPct val="114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ru-RU"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 телефонная связь</a:t>
            </a:r>
            <a:endParaRPr b="0" i="0" sz="1000" u="none" cap="none" strike="noStrike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59" name="Google Shape;459;p61"/>
          <p:cNvSpPr txBox="1"/>
          <p:nvPr>
            <p:ph idx="1" type="subTitle"/>
          </p:nvPr>
        </p:nvSpPr>
        <p:spPr>
          <a:xfrm>
            <a:off x="601200" y="243900"/>
            <a:ext cx="10592100" cy="4053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Виды коммутации</a:t>
            </a:r>
            <a:endParaRPr sz="1200"/>
          </a:p>
        </p:txBody>
      </p:sp>
      <p:pic>
        <p:nvPicPr>
          <p:cNvPr id="460" name="Google Shape;46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200" y="1750488"/>
            <a:ext cx="5335424" cy="3001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2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Коммутация пакетов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66" name="Google Shape;466;p62"/>
          <p:cNvSpPr txBox="1"/>
          <p:nvPr/>
        </p:nvSpPr>
        <p:spPr>
          <a:xfrm>
            <a:off x="719998" y="2366000"/>
            <a:ext cx="3431100" cy="9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 sz="12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сети с коммутацией пакетов информация от каждого устройства делится на небольшие пакеты, и данные передаются по одним и тем же физическим каналам. </a:t>
            </a:r>
            <a:endParaRPr sz="12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ru-RU" sz="1200">
                <a:solidFill>
                  <a:srgbClr val="2C2D30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Пример: компьютерные сети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67" name="Google Shape;467;p62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Виды коммутации</a:t>
            </a:r>
            <a:endParaRPr sz="1200"/>
          </a:p>
        </p:txBody>
      </p:sp>
      <p:pic>
        <p:nvPicPr>
          <p:cNvPr id="468" name="Google Shape;468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2888" y="1511338"/>
            <a:ext cx="5915025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63"/>
          <p:cNvSpPr txBox="1"/>
          <p:nvPr>
            <p:ph type="title"/>
          </p:nvPr>
        </p:nvSpPr>
        <p:spPr>
          <a:xfrm>
            <a:off x="1264500" y="2516845"/>
            <a:ext cx="9663000" cy="18243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Методы передачи данных</a:t>
            </a:r>
            <a:endParaRPr sz="3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4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Unicast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79" name="Google Shape;479;p64"/>
          <p:cNvSpPr txBox="1"/>
          <p:nvPr/>
        </p:nvSpPr>
        <p:spPr>
          <a:xfrm>
            <a:off x="722373" y="2013563"/>
            <a:ext cx="3431100" cy="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ru-RU" sz="12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Unicast </a:t>
            </a:r>
            <a:r>
              <a:rPr lang="ru-RU" sz="12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—</a:t>
            </a:r>
            <a:r>
              <a:rPr lang="ru-RU" sz="12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 передача данных единственному адресату.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80" name="Google Shape;480;p64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Методы передачи данных</a:t>
            </a:r>
            <a:endParaRPr sz="1200"/>
          </a:p>
        </p:txBody>
      </p:sp>
      <p:pic>
        <p:nvPicPr>
          <p:cNvPr id="481" name="Google Shape;481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09775" y="1252225"/>
            <a:ext cx="4924425" cy="344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5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Broad</a:t>
            </a: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cast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87" name="Google Shape;487;p65"/>
          <p:cNvSpPr txBox="1"/>
          <p:nvPr/>
        </p:nvSpPr>
        <p:spPr>
          <a:xfrm>
            <a:off x="722373" y="2013563"/>
            <a:ext cx="3431100" cy="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Broadcast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широковещательная передача данных всем устройствам.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88" name="Google Shape;488;p65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Методы передачи данных</a:t>
            </a:r>
            <a:endParaRPr sz="1200"/>
          </a:p>
        </p:txBody>
      </p:sp>
      <p:pic>
        <p:nvPicPr>
          <p:cNvPr id="489" name="Google Shape;489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71038" y="1421200"/>
            <a:ext cx="5095875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8"/>
          <p:cNvSpPr txBox="1"/>
          <p:nvPr>
            <p:ph idx="4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12700" marR="15748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Давайте знакомиться!</a:t>
            </a:r>
            <a:endParaRPr/>
          </a:p>
        </p:txBody>
      </p:sp>
      <p:sp>
        <p:nvSpPr>
          <p:cNvPr id="328" name="Google Shape;328;p48"/>
          <p:cNvSpPr txBox="1"/>
          <p:nvPr>
            <p:ph type="title"/>
          </p:nvPr>
        </p:nvSpPr>
        <p:spPr>
          <a:xfrm>
            <a:off x="5073600" y="960000"/>
            <a:ext cx="63984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400">
                <a:solidFill>
                  <a:srgbClr val="2C2D30"/>
                </a:solidFill>
              </a:rPr>
              <a:t>Стельмах Роман</a:t>
            </a:r>
            <a:endParaRPr sz="2400"/>
          </a:p>
        </p:txBody>
      </p:sp>
      <p:sp>
        <p:nvSpPr>
          <p:cNvPr id="329" name="Google Shape;329;p48"/>
          <p:cNvSpPr txBox="1"/>
          <p:nvPr>
            <p:ph idx="1" type="subTitle"/>
          </p:nvPr>
        </p:nvSpPr>
        <p:spPr>
          <a:xfrm>
            <a:off x="5073600" y="1372200"/>
            <a:ext cx="63984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>
                <a:solidFill>
                  <a:srgbClr val="4C5D6E"/>
                </a:solidFill>
              </a:rPr>
              <a:t>С</a:t>
            </a:r>
            <a:r>
              <a:rPr lang="ru-RU" sz="1600">
                <a:solidFill>
                  <a:srgbClr val="4C5D6E"/>
                </a:solidFill>
              </a:rPr>
              <a:t>етевой инженер RSNet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330" name="Google Shape;330;p48"/>
          <p:cNvSpPr txBox="1"/>
          <p:nvPr>
            <p:ph idx="2" type="subTitle"/>
          </p:nvPr>
        </p:nvSpPr>
        <p:spPr>
          <a:xfrm>
            <a:off x="5073600" y="1920000"/>
            <a:ext cx="6684900" cy="279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407600" lvl="0" marL="496799" marR="317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"/>
              <a:buChar char="💥"/>
            </a:pPr>
            <a:r>
              <a:rPr lang="ru-RU" sz="1600">
                <a:solidFill>
                  <a:schemeClr val="dk1"/>
                </a:solidFill>
              </a:rPr>
              <a:t>Построение сетей.</a:t>
            </a:r>
            <a:endParaRPr sz="1600">
              <a:solidFill>
                <a:schemeClr val="dk1"/>
              </a:solidFill>
            </a:endParaRPr>
          </a:p>
          <a:p>
            <a:pPr indent="-407600" lvl="0" marL="496799" marR="3175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"/>
              <a:buChar char="💥"/>
            </a:pPr>
            <a:r>
              <a:rPr lang="ru-RU" sz="1600">
                <a:solidFill>
                  <a:schemeClr val="dk1"/>
                </a:solidFill>
              </a:rPr>
              <a:t>Защита трафика.</a:t>
            </a:r>
            <a:endParaRPr sz="1600">
              <a:solidFill>
                <a:schemeClr val="dk1"/>
              </a:solidFill>
            </a:endParaRPr>
          </a:p>
          <a:p>
            <a:pPr indent="-407600" lvl="0" marL="496799" marR="3175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"/>
              <a:buChar char="💥"/>
            </a:pPr>
            <a:r>
              <a:rPr lang="ru-RU" sz="1600">
                <a:solidFill>
                  <a:schemeClr val="dk1"/>
                </a:solidFill>
              </a:rPr>
              <a:t>Сохранение конфигураций сетевого оборудования в Git.</a:t>
            </a:r>
            <a:endParaRPr sz="1600">
              <a:solidFill>
                <a:schemeClr val="dk1"/>
              </a:solidFill>
            </a:endParaRPr>
          </a:p>
          <a:p>
            <a:pPr indent="-407600" lvl="0" marL="496799" marR="3175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"/>
              <a:buChar char="💥"/>
            </a:pPr>
            <a:r>
              <a:rPr lang="ru-RU" sz="1600">
                <a:solidFill>
                  <a:schemeClr val="dk1"/>
                </a:solidFill>
              </a:rPr>
              <a:t>Мониторинг.</a:t>
            </a:r>
            <a:endParaRPr sz="1600">
              <a:solidFill>
                <a:schemeClr val="dk1"/>
              </a:solidFill>
            </a:endParaRPr>
          </a:p>
          <a:p>
            <a:pPr indent="-407600" lvl="0" marL="496799" marR="3175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"/>
              <a:buChar char="💥"/>
            </a:pPr>
            <a:r>
              <a:rPr lang="ru-RU" sz="1600">
                <a:solidFill>
                  <a:schemeClr val="dk1"/>
                </a:solidFill>
              </a:rPr>
              <a:t>Работа с абонентами, подрядчиками и поставщиками.</a:t>
            </a:r>
            <a:endParaRPr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331" name="Google Shape;33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960000"/>
            <a:ext cx="3973274" cy="5297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Multi</a:t>
            </a: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cast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95" name="Google Shape;495;p66"/>
          <p:cNvSpPr txBox="1"/>
          <p:nvPr/>
        </p:nvSpPr>
        <p:spPr>
          <a:xfrm>
            <a:off x="722375" y="2013572"/>
            <a:ext cx="34311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Multicast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— передача данных группе устройств.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96" name="Google Shape;496;p66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Методы передачи данных</a:t>
            </a:r>
            <a:endParaRPr sz="1200"/>
          </a:p>
        </p:txBody>
      </p:sp>
      <p:pic>
        <p:nvPicPr>
          <p:cNvPr id="497" name="Google Shape;497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55438" y="1407375"/>
            <a:ext cx="4695825" cy="39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/>
          <p:nvPr>
            <p:ph type="title"/>
          </p:nvPr>
        </p:nvSpPr>
        <p:spPr>
          <a:xfrm>
            <a:off x="1176900" y="2229896"/>
            <a:ext cx="9838200" cy="23982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Классификация и топология сетей</a:t>
            </a:r>
            <a:endParaRPr sz="3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8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Классификация и топология сетей</a:t>
            </a:r>
            <a:endParaRPr sz="1200"/>
          </a:p>
        </p:txBody>
      </p:sp>
      <p:pic>
        <p:nvPicPr>
          <p:cNvPr id="508" name="Google Shape;508;p68"/>
          <p:cNvPicPr preferRelativeResize="0"/>
          <p:nvPr/>
        </p:nvPicPr>
        <p:blipFill rotWithShape="1">
          <a:blip r:embed="rId3">
            <a:alphaModFix/>
          </a:blip>
          <a:srcRect b="0" l="1932" r="1941" t="0"/>
          <a:stretch/>
        </p:blipFill>
        <p:spPr>
          <a:xfrm>
            <a:off x="4487407" y="1122000"/>
            <a:ext cx="6652218" cy="4320001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68"/>
          <p:cNvSpPr txBox="1"/>
          <p:nvPr/>
        </p:nvSpPr>
        <p:spPr>
          <a:xfrm>
            <a:off x="637200" y="1071338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LAN и WAN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722375" y="2013575"/>
            <a:ext cx="3687600" cy="188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76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Классификация сетей по административно-территориальному признаку.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LAN — локальная вычислительная сеть Local Area Network.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WAN — Wide Area Network, окружающая нас сеть.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rgbClr val="2C2D3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69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Классификация и топология сетей</a:t>
            </a:r>
            <a:endParaRPr sz="1200"/>
          </a:p>
        </p:txBody>
      </p:sp>
      <p:pic>
        <p:nvPicPr>
          <p:cNvPr id="516" name="Google Shape;516;p69"/>
          <p:cNvPicPr preferRelativeResize="0"/>
          <p:nvPr/>
        </p:nvPicPr>
        <p:blipFill rotWithShape="1">
          <a:blip r:embed="rId3">
            <a:alphaModFix/>
          </a:blip>
          <a:srcRect b="709" l="0" r="0" t="709"/>
          <a:stretch/>
        </p:blipFill>
        <p:spPr>
          <a:xfrm>
            <a:off x="804175" y="683200"/>
            <a:ext cx="8339826" cy="5475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0"/>
          <p:cNvSpPr txBox="1"/>
          <p:nvPr>
            <p:ph type="title"/>
          </p:nvPr>
        </p:nvSpPr>
        <p:spPr>
          <a:xfrm>
            <a:off x="1183200" y="1891947"/>
            <a:ext cx="9825600" cy="30741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Модель OSI и </a:t>
            </a:r>
            <a:r>
              <a:rPr lang="ru-RU" sz="3600"/>
              <a:t>TCP/IP</a:t>
            </a:r>
            <a:endParaRPr sz="3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71"/>
          <p:cNvSpPr txBox="1"/>
          <p:nvPr/>
        </p:nvSpPr>
        <p:spPr>
          <a:xfrm>
            <a:off x="722375" y="960000"/>
            <a:ext cx="78708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Соответствие уровней модели OSI и стека TCP/IP</a:t>
            </a:r>
            <a:endParaRPr b="1"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27" name="Google Shape;527;p71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Модель  OSI и TCP/IP</a:t>
            </a:r>
            <a:endParaRPr sz="1200"/>
          </a:p>
        </p:txBody>
      </p:sp>
      <p:pic>
        <p:nvPicPr>
          <p:cNvPr id="528" name="Google Shape;528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3975" y="1485387"/>
            <a:ext cx="5478649" cy="439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0800" y="1623100"/>
            <a:ext cx="4962001" cy="411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72"/>
          <p:cNvSpPr txBox="1"/>
          <p:nvPr/>
        </p:nvSpPr>
        <p:spPr>
          <a:xfrm>
            <a:off x="722375" y="960000"/>
            <a:ext cx="107004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Стек TCP/IP. Инкапсуляция</a:t>
            </a:r>
            <a:endParaRPr b="1"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35" name="Google Shape;535;p72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Модель  OSI и TCP/IP</a:t>
            </a:r>
            <a:endParaRPr sz="1200"/>
          </a:p>
        </p:txBody>
      </p:sp>
      <p:pic>
        <p:nvPicPr>
          <p:cNvPr id="536" name="Google Shape;53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600" y="1562400"/>
            <a:ext cx="7310076" cy="443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73"/>
          <p:cNvSpPr txBox="1"/>
          <p:nvPr>
            <p:ph type="title"/>
          </p:nvPr>
        </p:nvSpPr>
        <p:spPr>
          <a:xfrm>
            <a:off x="1680600" y="1936497"/>
            <a:ext cx="8830800" cy="29850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Уровни L1 и </a:t>
            </a:r>
            <a:r>
              <a:rPr lang="ru-RU" sz="3600"/>
              <a:t>L2 </a:t>
            </a:r>
            <a:endParaRPr sz="3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74"/>
          <p:cNvSpPr txBox="1"/>
          <p:nvPr/>
        </p:nvSpPr>
        <p:spPr>
          <a:xfrm>
            <a:off x="722375" y="960000"/>
            <a:ext cx="84756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ru-RU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Основные протоколы семейства Ethernet (IEEE 802.3)</a:t>
            </a:r>
            <a:endParaRPr b="1"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7" name="Google Shape;547;p74"/>
          <p:cNvSpPr txBox="1"/>
          <p:nvPr/>
        </p:nvSpPr>
        <p:spPr>
          <a:xfrm>
            <a:off x="722375" y="2353050"/>
            <a:ext cx="9015600" cy="29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10BASE-T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или просто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Ethernet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 Скорость 10 Мбит/c, half/full duplex.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100BASE-T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или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Fast Ethernet.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Скорость 100 Мбит/с, duplex. Используется 2 пары.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1000BASE-T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или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Gigabit Ethernet.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Скорость 1000 Мбит/с,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только full-duplex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используются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пары.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b="1" lang="ru-RU" sz="1200">
                <a:solidFill>
                  <a:schemeClr val="dk1"/>
                </a:solidFill>
                <a:uFill>
                  <a:noFill/>
                </a:uFill>
                <a:latin typeface="IBM Plex Sans"/>
                <a:ea typeface="IBM Plex Sans"/>
                <a:cs typeface="IBM Plex Sans"/>
                <a:sym typeface="IBM Plex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10GBASE-T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или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10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Gigabit Ethernet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 Скорость 10000 Мбит/с,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только full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-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duplex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, используются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4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пары в специальной витой пары.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Для всех стандартов можно применять витую пару разных категорий. У всех стандартов ограничение по длине кабеля —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100м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Большинство устройств поддерживает автосогласование скорости.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48" name="Google Shape;548;p74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Уровни L1 и L2</a:t>
            </a:r>
            <a:endParaRPr sz="1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75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Коаксиальный кабель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54" name="Google Shape;554;p75"/>
          <p:cNvSpPr txBox="1"/>
          <p:nvPr/>
        </p:nvSpPr>
        <p:spPr>
          <a:xfrm>
            <a:off x="722373" y="2120250"/>
            <a:ext cx="3431100" cy="9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Имеет всего один проводник для передачи данных и защитную оплётку от помех.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Низкая скорость — до 10 Мб/с.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55" name="Google Shape;555;p75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Уровни L1 и L2</a:t>
            </a:r>
            <a:endParaRPr sz="1200"/>
          </a:p>
        </p:txBody>
      </p:sp>
      <p:pic>
        <p:nvPicPr>
          <p:cNvPr id="556" name="Google Shape;556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3525" y="1839198"/>
            <a:ext cx="7318474" cy="335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6" name="Google Shape;336;p49"/>
          <p:cNvCxnSpPr>
            <a:stCxn id="337" idx="4"/>
            <a:endCxn id="338" idx="0"/>
          </p:cNvCxnSpPr>
          <p:nvPr/>
        </p:nvCxnSpPr>
        <p:spPr>
          <a:xfrm>
            <a:off x="954417" y="2388902"/>
            <a:ext cx="0" cy="654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49"/>
          <p:cNvCxnSpPr>
            <a:stCxn id="340" idx="4"/>
            <a:endCxn id="341" idx="0"/>
          </p:cNvCxnSpPr>
          <p:nvPr/>
        </p:nvCxnSpPr>
        <p:spPr>
          <a:xfrm>
            <a:off x="954438" y="4634957"/>
            <a:ext cx="0" cy="654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" name="Google Shape;342;p49"/>
          <p:cNvSpPr txBox="1"/>
          <p:nvPr>
            <p:ph idx="1" type="subTitle"/>
          </p:nvPr>
        </p:nvSpPr>
        <p:spPr>
          <a:xfrm>
            <a:off x="1344000" y="1854263"/>
            <a:ext cx="1704000" cy="6540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Физический и канальный уровни.</a:t>
            </a:r>
            <a:endParaRPr/>
          </a:p>
        </p:txBody>
      </p:sp>
      <p:sp>
        <p:nvSpPr>
          <p:cNvPr id="337" name="Google Shape;337;p49"/>
          <p:cNvSpPr/>
          <p:nvPr/>
        </p:nvSpPr>
        <p:spPr>
          <a:xfrm>
            <a:off x="719967" y="1920002"/>
            <a:ext cx="468900" cy="4689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0" name="Google Shape;340;p49"/>
          <p:cNvSpPr/>
          <p:nvPr/>
        </p:nvSpPr>
        <p:spPr>
          <a:xfrm>
            <a:off x="719988" y="4166057"/>
            <a:ext cx="468900" cy="4689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1" name="Google Shape;341;p49"/>
          <p:cNvSpPr/>
          <p:nvPr/>
        </p:nvSpPr>
        <p:spPr>
          <a:xfrm>
            <a:off x="719985" y="5289084"/>
            <a:ext cx="468900" cy="4689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3" name="Google Shape;343;p49"/>
          <p:cNvSpPr txBox="1"/>
          <p:nvPr>
            <p:ph idx="3" type="subTitle"/>
          </p:nvPr>
        </p:nvSpPr>
        <p:spPr>
          <a:xfrm>
            <a:off x="1344000" y="4165917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Сетевой уровень.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44" name="Google Shape;344;p49"/>
          <p:cNvSpPr txBox="1"/>
          <p:nvPr>
            <p:ph idx="4" type="subTitle"/>
          </p:nvPr>
        </p:nvSpPr>
        <p:spPr>
          <a:xfrm>
            <a:off x="1344000" y="5203525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C2D30"/>
              </a:buClr>
              <a:buSzPts val="1800"/>
              <a:buFont typeface="Arial"/>
              <a:buNone/>
            </a:pPr>
            <a:r>
              <a:rPr lang="ru-RU">
                <a:solidFill>
                  <a:schemeClr val="lt2"/>
                </a:solidFill>
              </a:rPr>
              <a:t>Транспортный уровень.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5" name="Google Shape;345;p49"/>
          <p:cNvSpPr txBox="1"/>
          <p:nvPr>
            <p:ph type="title"/>
          </p:nvPr>
        </p:nvSpPr>
        <p:spPr>
          <a:xfrm>
            <a:off x="720000" y="960000"/>
            <a:ext cx="4783200" cy="42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План курса </a:t>
            </a:r>
            <a:endParaRPr/>
          </a:p>
        </p:txBody>
      </p:sp>
      <p:sp>
        <p:nvSpPr>
          <p:cNvPr id="346" name="Google Shape;346;p49"/>
          <p:cNvSpPr txBox="1"/>
          <p:nvPr>
            <p:ph idx="24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7" name="Google Shape;347;p49"/>
          <p:cNvCxnSpPr>
            <a:stCxn id="348" idx="4"/>
            <a:endCxn id="349" idx="0"/>
          </p:cNvCxnSpPr>
          <p:nvPr/>
        </p:nvCxnSpPr>
        <p:spPr>
          <a:xfrm>
            <a:off x="3762433" y="2388902"/>
            <a:ext cx="0" cy="654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49"/>
          <p:cNvSpPr txBox="1"/>
          <p:nvPr>
            <p:ph idx="1" type="subTitle"/>
          </p:nvPr>
        </p:nvSpPr>
        <p:spPr>
          <a:xfrm>
            <a:off x="4152017" y="1852675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Технология NAT. VPN GRE.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48" name="Google Shape;348;p49"/>
          <p:cNvSpPr/>
          <p:nvPr/>
        </p:nvSpPr>
        <p:spPr>
          <a:xfrm>
            <a:off x="3527983" y="1920002"/>
            <a:ext cx="468900" cy="4689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49" name="Google Shape;349;p49"/>
          <p:cNvSpPr/>
          <p:nvPr/>
        </p:nvSpPr>
        <p:spPr>
          <a:xfrm>
            <a:off x="3528005" y="3043029"/>
            <a:ext cx="468900" cy="4689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1" name="Google Shape;351;p49"/>
          <p:cNvSpPr txBox="1"/>
          <p:nvPr>
            <p:ph idx="2" type="subTitle"/>
          </p:nvPr>
        </p:nvSpPr>
        <p:spPr>
          <a:xfrm>
            <a:off x="4152025" y="2975372"/>
            <a:ext cx="1704000" cy="604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ИБ в сетях. HTTP(S) и DNS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352" name="Google Shape;352;p49"/>
          <p:cNvCxnSpPr>
            <a:stCxn id="353" idx="4"/>
            <a:endCxn id="354" idx="0"/>
          </p:cNvCxnSpPr>
          <p:nvPr/>
        </p:nvCxnSpPr>
        <p:spPr>
          <a:xfrm>
            <a:off x="6570488" y="3511929"/>
            <a:ext cx="0" cy="654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49"/>
          <p:cNvCxnSpPr>
            <a:stCxn id="354" idx="4"/>
            <a:endCxn id="356" idx="0"/>
          </p:cNvCxnSpPr>
          <p:nvPr/>
        </p:nvCxnSpPr>
        <p:spPr>
          <a:xfrm>
            <a:off x="6570488" y="4634957"/>
            <a:ext cx="0" cy="654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7" name="Google Shape;357;p49"/>
          <p:cNvSpPr txBox="1"/>
          <p:nvPr>
            <p:ph idx="1" type="subTitle"/>
          </p:nvPr>
        </p:nvSpPr>
        <p:spPr>
          <a:xfrm>
            <a:off x="6960050" y="1751550"/>
            <a:ext cx="1704000" cy="7881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Настройка физического уровня.</a:t>
            </a:r>
            <a:endParaRPr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53" name="Google Shape;353;p49"/>
          <p:cNvSpPr/>
          <p:nvPr/>
        </p:nvSpPr>
        <p:spPr>
          <a:xfrm>
            <a:off x="6336038" y="3043029"/>
            <a:ext cx="468900" cy="4689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4" name="Google Shape;354;p49"/>
          <p:cNvSpPr/>
          <p:nvPr/>
        </p:nvSpPr>
        <p:spPr>
          <a:xfrm>
            <a:off x="6336038" y="4166057"/>
            <a:ext cx="468900" cy="4689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6" name="Google Shape;356;p49"/>
          <p:cNvSpPr/>
          <p:nvPr/>
        </p:nvSpPr>
        <p:spPr>
          <a:xfrm>
            <a:off x="6336035" y="5289084"/>
            <a:ext cx="468900" cy="4689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58" name="Google Shape;358;p49"/>
          <p:cNvSpPr txBox="1"/>
          <p:nvPr>
            <p:ph idx="2" type="subTitle"/>
          </p:nvPr>
        </p:nvSpPr>
        <p:spPr>
          <a:xfrm>
            <a:off x="6960050" y="2965943"/>
            <a:ext cx="1704000" cy="7881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Настройка канального уровня и роутера.</a:t>
            </a:r>
            <a:endParaRPr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59" name="Google Shape;359;p49"/>
          <p:cNvSpPr txBox="1"/>
          <p:nvPr>
            <p:ph idx="3" type="subTitle"/>
          </p:nvPr>
        </p:nvSpPr>
        <p:spPr>
          <a:xfrm>
            <a:off x="6960050" y="4064529"/>
            <a:ext cx="1704000" cy="6540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Настройка маршрутизации.</a:t>
            </a:r>
            <a:endParaRPr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60" name="Google Shape;360;p49"/>
          <p:cNvSpPr txBox="1"/>
          <p:nvPr>
            <p:ph idx="4" type="subTitle"/>
          </p:nvPr>
        </p:nvSpPr>
        <p:spPr>
          <a:xfrm>
            <a:off x="6960050" y="5297900"/>
            <a:ext cx="1704000" cy="451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Работа в Wireshark.</a:t>
            </a:r>
            <a:endParaRPr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361" name="Google Shape;361;p49"/>
          <p:cNvCxnSpPr>
            <a:stCxn id="362" idx="4"/>
            <a:endCxn id="363" idx="0"/>
          </p:cNvCxnSpPr>
          <p:nvPr/>
        </p:nvCxnSpPr>
        <p:spPr>
          <a:xfrm>
            <a:off x="9378500" y="2388902"/>
            <a:ext cx="0" cy="654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4" name="Google Shape;364;p49"/>
          <p:cNvSpPr txBox="1"/>
          <p:nvPr>
            <p:ph idx="1" type="subTitle"/>
          </p:nvPr>
        </p:nvSpPr>
        <p:spPr>
          <a:xfrm>
            <a:off x="9768075" y="1843500"/>
            <a:ext cx="1704000" cy="604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Настройка NAT, GRE.</a:t>
            </a:r>
            <a:endParaRPr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62" name="Google Shape;362;p49"/>
          <p:cNvSpPr/>
          <p:nvPr/>
        </p:nvSpPr>
        <p:spPr>
          <a:xfrm>
            <a:off x="9144050" y="1920002"/>
            <a:ext cx="468900" cy="4689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3" name="Google Shape;363;p49"/>
          <p:cNvSpPr/>
          <p:nvPr/>
        </p:nvSpPr>
        <p:spPr>
          <a:xfrm>
            <a:off x="9144072" y="3043029"/>
            <a:ext cx="468900" cy="4689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5" name="Google Shape;365;p49"/>
          <p:cNvSpPr txBox="1"/>
          <p:nvPr>
            <p:ph idx="2" type="subTitle"/>
          </p:nvPr>
        </p:nvSpPr>
        <p:spPr>
          <a:xfrm>
            <a:off x="9768075" y="2883368"/>
            <a:ext cx="1704000" cy="7881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Изучение протоколов HTTP(S) и DNS</a:t>
            </a:r>
            <a:endParaRPr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366" name="Google Shape;366;p49"/>
          <p:cNvCxnSpPr>
            <a:stCxn id="367" idx="4"/>
          </p:cNvCxnSpPr>
          <p:nvPr/>
        </p:nvCxnSpPr>
        <p:spPr>
          <a:xfrm>
            <a:off x="954438" y="3511932"/>
            <a:ext cx="0" cy="6540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49"/>
          <p:cNvSpPr/>
          <p:nvPr/>
        </p:nvSpPr>
        <p:spPr>
          <a:xfrm>
            <a:off x="719988" y="3043032"/>
            <a:ext cx="468900" cy="4689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68" name="Google Shape;368;p49"/>
          <p:cNvSpPr txBox="1"/>
          <p:nvPr>
            <p:ph idx="3" type="subTitle"/>
          </p:nvPr>
        </p:nvSpPr>
        <p:spPr>
          <a:xfrm>
            <a:off x="1344000" y="2975328"/>
            <a:ext cx="1704000" cy="6042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chemeClr val="lt2"/>
                </a:solidFill>
              </a:rPr>
              <a:t>Канальный и сетевой уровни. </a:t>
            </a:r>
            <a:endParaRPr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69" name="Google Shape;369;p49"/>
          <p:cNvSpPr txBox="1"/>
          <p:nvPr>
            <p:ph type="title"/>
          </p:nvPr>
        </p:nvSpPr>
        <p:spPr>
          <a:xfrm>
            <a:off x="6336000" y="960000"/>
            <a:ext cx="5289900" cy="42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План семинаров </a:t>
            </a:r>
            <a:endParaRPr/>
          </a:p>
        </p:txBody>
      </p:sp>
      <p:cxnSp>
        <p:nvCxnSpPr>
          <p:cNvPr id="370" name="Google Shape;370;p49"/>
          <p:cNvCxnSpPr>
            <a:stCxn id="371" idx="4"/>
          </p:cNvCxnSpPr>
          <p:nvPr/>
        </p:nvCxnSpPr>
        <p:spPr>
          <a:xfrm>
            <a:off x="6570467" y="2388889"/>
            <a:ext cx="0" cy="654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1" name="Google Shape;371;p49"/>
          <p:cNvSpPr/>
          <p:nvPr/>
        </p:nvSpPr>
        <p:spPr>
          <a:xfrm>
            <a:off x="6336017" y="1919989"/>
            <a:ext cx="468900" cy="468900"/>
          </a:xfrm>
          <a:prstGeom prst="ellipse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6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Hub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62" name="Google Shape;562;p76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Уровни L1 и L2</a:t>
            </a:r>
            <a:endParaRPr sz="1200"/>
          </a:p>
        </p:txBody>
      </p:sp>
      <p:sp>
        <p:nvSpPr>
          <p:cNvPr id="563" name="Google Shape;563;p76"/>
          <p:cNvSpPr txBox="1"/>
          <p:nvPr/>
        </p:nvSpPr>
        <p:spPr>
          <a:xfrm>
            <a:off x="722373" y="2176800"/>
            <a:ext cx="34311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Ранее сети строились на коаксиальных кабелях, которые замыкались с помощью хаба.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64" name="Google Shape;564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6600" y="1729825"/>
            <a:ext cx="6733085" cy="22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7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Витая пара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70" name="Google Shape;570;p77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Уровни L1 и L2</a:t>
            </a:r>
            <a:endParaRPr sz="1200"/>
          </a:p>
        </p:txBody>
      </p:sp>
      <p:pic>
        <p:nvPicPr>
          <p:cNvPr id="571" name="Google Shape;571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83775" y="1562400"/>
            <a:ext cx="4575425" cy="4383775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77"/>
          <p:cNvSpPr txBox="1"/>
          <p:nvPr/>
        </p:nvSpPr>
        <p:spPr>
          <a:xfrm>
            <a:off x="722375" y="2176800"/>
            <a:ext cx="3583200" cy="12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отличии от коаксиала, можем организовывать цифровую передачу данных,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замыкая/размыкая цепь.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Скорость до 100 Мб/с, если использовать 8 жил — до 1 Гб/с, специальные сетевые карты — до 10 Гб/с.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8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Оптика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578" name="Google Shape;578;p78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Уровни L1 и L2</a:t>
            </a:r>
            <a:endParaRPr sz="1200"/>
          </a:p>
        </p:txBody>
      </p:sp>
      <p:pic>
        <p:nvPicPr>
          <p:cNvPr id="579" name="Google Shape;579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1625" y="1989400"/>
            <a:ext cx="6593826" cy="310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78"/>
          <p:cNvSpPr txBox="1"/>
          <p:nvPr/>
        </p:nvSpPr>
        <p:spPr>
          <a:xfrm>
            <a:off x="722375" y="2330700"/>
            <a:ext cx="3464400" cy="1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Если необходимо передать сигнал на длинное расстояние, до 50 км.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Вместо электронов  используются фотоны, которые двигаются по тонкому стеклянному проводу.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9"/>
          <p:cNvSpPr txBox="1"/>
          <p:nvPr/>
        </p:nvSpPr>
        <p:spPr>
          <a:xfrm>
            <a:off x="722376" y="960000"/>
            <a:ext cx="60132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Формат Ethernet фрейма</a:t>
            </a:r>
            <a:endParaRPr b="1"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6" name="Google Shape;586;p79"/>
          <p:cNvSpPr txBox="1"/>
          <p:nvPr/>
        </p:nvSpPr>
        <p:spPr>
          <a:xfrm>
            <a:off x="722375" y="2013575"/>
            <a:ext cx="7730400" cy="10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качестве адресации устройств придумали MAC (media access control) адреса.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 адрес —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уникальное 6-ти байтовое число, которое принято записывать в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HEX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виде, например: 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00-11-95-1C-D8-02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87" name="Google Shape;587;p79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Уровни L1 и L2</a:t>
            </a:r>
            <a:endParaRPr sz="1200"/>
          </a:p>
        </p:txBody>
      </p:sp>
      <p:pic>
        <p:nvPicPr>
          <p:cNvPr id="588" name="Google Shape;588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400" y="3630600"/>
            <a:ext cx="8077200" cy="21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80"/>
          <p:cNvSpPr txBox="1"/>
          <p:nvPr/>
        </p:nvSpPr>
        <p:spPr>
          <a:xfrm>
            <a:off x="722376" y="960000"/>
            <a:ext cx="60132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MAC-address</a:t>
            </a:r>
            <a:endParaRPr b="1"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4" name="Google Shape;594;p80"/>
          <p:cNvSpPr txBox="1"/>
          <p:nvPr/>
        </p:nvSpPr>
        <p:spPr>
          <a:xfrm>
            <a:off x="722375" y="2013575"/>
            <a:ext cx="7730400" cy="9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MAC-адрес состоит из двух частей, первая распределяется между производителями оборудования, а вторая распределяется самим производителем.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Таким образом по MAC-адресу можно понять фирму-производитель оборудования (если адрес не был программно изменен).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95" name="Google Shape;595;p80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Уровни L1 и L2</a:t>
            </a:r>
            <a:endParaRPr sz="1200"/>
          </a:p>
        </p:txBody>
      </p:sp>
      <p:pic>
        <p:nvPicPr>
          <p:cNvPr id="596" name="Google Shape;596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3909888"/>
            <a:ext cx="4829175" cy="19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81"/>
          <p:cNvSpPr txBox="1"/>
          <p:nvPr/>
        </p:nvSpPr>
        <p:spPr>
          <a:xfrm>
            <a:off x="722376" y="960000"/>
            <a:ext cx="60132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Формат Ethernet фрейма</a:t>
            </a:r>
            <a:endParaRPr b="1"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2" name="Google Shape;602;p81"/>
          <p:cNvSpPr txBox="1"/>
          <p:nvPr/>
        </p:nvSpPr>
        <p:spPr>
          <a:xfrm>
            <a:off x="722375" y="2013575"/>
            <a:ext cx="7730400" cy="10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В качестве адресации устройств придумали MAC (media access control) адреса.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MAC адрес — 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уникальное 6-ти байтовое число, которое принято записывать в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HEX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виде, например:  </a:t>
            </a:r>
            <a:r>
              <a:rPr b="1"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00-11-95-1C-D8-02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b="1"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03" name="Google Shape;603;p81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Уровни L1 и L2</a:t>
            </a:r>
            <a:endParaRPr sz="1200"/>
          </a:p>
        </p:txBody>
      </p:sp>
      <p:pic>
        <p:nvPicPr>
          <p:cNvPr id="604" name="Google Shape;604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400" y="3630600"/>
            <a:ext cx="8077200" cy="21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82"/>
          <p:cNvSpPr txBox="1"/>
          <p:nvPr/>
        </p:nvSpPr>
        <p:spPr>
          <a:xfrm>
            <a:off x="722367" y="960000"/>
            <a:ext cx="51360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Hub vs Switch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610" name="Google Shape;610;p82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/>
              <a:t>Уровни L1 и L2</a:t>
            </a:r>
            <a:endParaRPr sz="1200"/>
          </a:p>
        </p:txBody>
      </p:sp>
      <p:sp>
        <p:nvSpPr>
          <p:cNvPr id="611" name="Google Shape;611;p82"/>
          <p:cNvSpPr txBox="1"/>
          <p:nvPr/>
        </p:nvSpPr>
        <p:spPr>
          <a:xfrm>
            <a:off x="722373" y="2176800"/>
            <a:ext cx="34311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Hub физически повторяет сигнал на все порты одновременно.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12" name="Google Shape;612;p82"/>
          <p:cNvSpPr txBox="1"/>
          <p:nvPr/>
        </p:nvSpPr>
        <p:spPr>
          <a:xfrm>
            <a:off x="722373" y="4283000"/>
            <a:ext cx="34311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Switch умеет передавать сигналы точечно получателю, при этом он выстраивает пакеты в очередь (проводит буферизацию).</a:t>
            </a:r>
            <a:endParaRPr i="0" sz="1200" u="none" cap="none" strike="noStrike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613" name="Google Shape;613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0767" y="835600"/>
            <a:ext cx="5110452" cy="5869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83"/>
          <p:cNvSpPr txBox="1"/>
          <p:nvPr>
            <p:ph type="title"/>
          </p:nvPr>
        </p:nvSpPr>
        <p:spPr>
          <a:xfrm>
            <a:off x="730500" y="1566749"/>
            <a:ext cx="10731000" cy="37245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Сетевые лаборатории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для практики</a:t>
            </a:r>
            <a:endParaRPr sz="36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84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Сетевые лаборатории для практики</a:t>
            </a:r>
            <a:endParaRPr sz="1200"/>
          </a:p>
        </p:txBody>
      </p:sp>
      <p:pic>
        <p:nvPicPr>
          <p:cNvPr id="624" name="Google Shape;624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410" y="2160000"/>
            <a:ext cx="5542115" cy="3360001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84"/>
          <p:cNvSpPr txBox="1"/>
          <p:nvPr/>
        </p:nvSpPr>
        <p:spPr>
          <a:xfrm>
            <a:off x="720000" y="1945200"/>
            <a:ext cx="4430700" cy="21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Преимущества: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Лё</a:t>
            </a: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гкая установка/настройка.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Поддержка симуляции различного оборудования.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Симуляция Wi-Fi.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Бесплатная.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Недостатки: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Закрытый код.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Имитация устройств изучать можно только с оборудование Cisco.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 устройствах доступен не весь функционал.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26" name="Google Shape;626;p84"/>
          <p:cNvSpPr txBox="1"/>
          <p:nvPr/>
        </p:nvSpPr>
        <p:spPr>
          <a:xfrm>
            <a:off x="722376" y="960000"/>
            <a:ext cx="60132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Cisco Packet Tracer</a:t>
            </a:r>
            <a:endParaRPr b="1"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85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Сетевые лаборатории для практики</a:t>
            </a:r>
            <a:endParaRPr sz="1200"/>
          </a:p>
        </p:txBody>
      </p:sp>
      <p:sp>
        <p:nvSpPr>
          <p:cNvPr id="632" name="Google Shape;632;p85"/>
          <p:cNvSpPr txBox="1"/>
          <p:nvPr/>
        </p:nvSpPr>
        <p:spPr>
          <a:xfrm>
            <a:off x="720000" y="1958675"/>
            <a:ext cx="31542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Использует учебные образы сетевого оборудования, в том числе и популярного файервола USG, недостатки те же.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33" name="Google Shape;633;p85"/>
          <p:cNvSpPr txBox="1"/>
          <p:nvPr/>
        </p:nvSpPr>
        <p:spPr>
          <a:xfrm>
            <a:off x="722375" y="960000"/>
            <a:ext cx="75252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400">
                <a:solidFill>
                  <a:schemeClr val="dk1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eNSP — альтернатива от Huawei</a:t>
            </a:r>
            <a:endParaRPr b="1" sz="24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634" name="Google Shape;634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4200" y="1958675"/>
            <a:ext cx="5295670" cy="332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3956" y="267200"/>
            <a:ext cx="7298845" cy="6022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86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/>
              <a:t>Сетевые лаборатории для практики</a:t>
            </a:r>
            <a:endParaRPr sz="1200"/>
          </a:p>
        </p:txBody>
      </p:sp>
      <p:sp>
        <p:nvSpPr>
          <p:cNvPr id="640" name="Google Shape;640;p86"/>
          <p:cNvSpPr txBox="1"/>
          <p:nvPr/>
        </p:nvSpPr>
        <p:spPr>
          <a:xfrm>
            <a:off x="720000" y="2176800"/>
            <a:ext cx="4620000" cy="16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Представляют из себя виртуализацию. Внутри позволяют использовать реальные образы оборудования разных производителей, что позволяет более глубоко изучить возможности сетевых устройств, при этом они ограничены на уровнях L1 и L2. 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GNS3 — opensource проект.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Их несколько сложнее устанавливать чем СРТ, но и возможностей у них больше.</a:t>
            </a:r>
            <a:endParaRPr sz="1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41" name="Google Shape;641;p86"/>
          <p:cNvSpPr txBox="1"/>
          <p:nvPr/>
        </p:nvSpPr>
        <p:spPr>
          <a:xfrm>
            <a:off x="722375" y="960000"/>
            <a:ext cx="75252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EVE-NG и GNS3</a:t>
            </a:r>
            <a:endParaRPr b="1" sz="2400">
              <a:solidFill>
                <a:schemeClr val="dk1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642" name="Google Shape;642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3575" y="2176800"/>
            <a:ext cx="5029775" cy="4023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87"/>
          <p:cNvSpPr txBox="1"/>
          <p:nvPr>
            <p:ph type="title"/>
          </p:nvPr>
        </p:nvSpPr>
        <p:spPr>
          <a:xfrm>
            <a:off x="352713" y="1400849"/>
            <a:ext cx="10986000" cy="40563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До встречи на семинаре!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48" name="Google Shape;648;p8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45550" y="3731175"/>
            <a:ext cx="2600326" cy="1208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1"/>
          <p:cNvSpPr txBox="1"/>
          <p:nvPr>
            <p:ph type="title"/>
          </p:nvPr>
        </p:nvSpPr>
        <p:spPr>
          <a:xfrm>
            <a:off x="1495500" y="3059125"/>
            <a:ext cx="9201000" cy="1079700"/>
          </a:xfrm>
          <a:prstGeom prst="rect">
            <a:avLst/>
          </a:prstGeom>
        </p:spPr>
        <p:txBody>
          <a:bodyPr anchorCtr="0" anchor="t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/>
              <a:t>Зачем знать, как работают 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sz="2400"/>
              <a:t>сетевые технологии?</a:t>
            </a:r>
            <a:endParaRPr sz="2400"/>
          </a:p>
        </p:txBody>
      </p:sp>
      <p:sp>
        <p:nvSpPr>
          <p:cNvPr id="383" name="Google Shape;383;p51"/>
          <p:cNvSpPr txBox="1"/>
          <p:nvPr>
            <p:ph idx="2" type="title"/>
          </p:nvPr>
        </p:nvSpPr>
        <p:spPr>
          <a:xfrm>
            <a:off x="2343150" y="2262875"/>
            <a:ext cx="7505700" cy="679500"/>
          </a:xfrm>
          <a:prstGeom prst="rect">
            <a:avLst/>
          </a:prstGeom>
        </p:spPr>
        <p:txBody>
          <a:bodyPr anchorCtr="0" anchor="b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Вопрос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2"/>
          <p:cNvSpPr txBox="1"/>
          <p:nvPr>
            <p:ph type="title"/>
          </p:nvPr>
        </p:nvSpPr>
        <p:spPr>
          <a:xfrm>
            <a:off x="1410550" y="1351825"/>
            <a:ext cx="9521100" cy="35859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/>
              <a:t>В фундаменте IT сферы лежат такие отрасли как разработка, администрирование систем, информационная безопасность, телекоммуникационная отрасль.</a:t>
            </a:r>
            <a:endParaRPr sz="2400"/>
          </a:p>
        </p:txBody>
      </p:sp>
      <p:sp>
        <p:nvSpPr>
          <p:cNvPr id="389" name="Google Shape;389;p52"/>
          <p:cNvSpPr txBox="1"/>
          <p:nvPr>
            <p:ph idx="1" type="subTitle"/>
          </p:nvPr>
        </p:nvSpPr>
        <p:spPr>
          <a:xfrm>
            <a:off x="960000" y="270933"/>
            <a:ext cx="10592100" cy="6399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3"/>
          <p:cNvSpPr txBox="1"/>
          <p:nvPr>
            <p:ph type="title"/>
          </p:nvPr>
        </p:nvSpPr>
        <p:spPr>
          <a:xfrm>
            <a:off x="1719725" y="661050"/>
            <a:ext cx="9168000" cy="12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Хороший специалист отличается тем, </a:t>
            </a:r>
            <a:endParaRPr sz="3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что знаком со всеми этими отраслями.</a:t>
            </a:r>
            <a:endParaRPr sz="32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C5D6E"/>
              </a:buClr>
              <a:buSzPts val="1400"/>
              <a:buFont typeface="Arial"/>
              <a:buNone/>
            </a:pPr>
            <a:r>
              <a:t/>
            </a:r>
            <a:endParaRPr b="1"/>
          </a:p>
        </p:txBody>
      </p:sp>
      <p:sp>
        <p:nvSpPr>
          <p:cNvPr id="397" name="Google Shape;397;p53"/>
          <p:cNvSpPr txBox="1"/>
          <p:nvPr>
            <p:ph idx="1" type="body"/>
          </p:nvPr>
        </p:nvSpPr>
        <p:spPr>
          <a:xfrm>
            <a:off x="6285600" y="4222399"/>
            <a:ext cx="13830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7F7F7F"/>
                </a:solidFill>
                <a:latin typeface="IBM Plex Sans"/>
                <a:ea typeface="IBM Plex Sans"/>
                <a:cs typeface="IBM Plex Sans"/>
                <a:sym typeface="IBM Plex Sans"/>
              </a:rPr>
              <a:t>Code</a:t>
            </a:r>
            <a:endParaRPr i="0" sz="1200" u="none" cap="none" strike="noStrike">
              <a:solidFill>
                <a:srgbClr val="7F7F7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398" name="Google Shape;398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93029" y="977567"/>
            <a:ext cx="1295400" cy="127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42383" y="5460581"/>
            <a:ext cx="1502634" cy="1254579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53"/>
          <p:cNvSpPr txBox="1"/>
          <p:nvPr>
            <p:ph idx="1" type="body"/>
          </p:nvPr>
        </p:nvSpPr>
        <p:spPr>
          <a:xfrm>
            <a:off x="3774600" y="4222400"/>
            <a:ext cx="9354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200">
                <a:solidFill>
                  <a:srgbClr val="7F7F7F"/>
                </a:solidFill>
                <a:latin typeface="IBM Plex Sans"/>
                <a:ea typeface="IBM Plex Sans"/>
                <a:cs typeface="IBM Plex Sans"/>
                <a:sym typeface="IBM Plex Sans"/>
              </a:rPr>
              <a:t>Network</a:t>
            </a:r>
            <a:endParaRPr i="0" sz="1200" u="none" cap="none" strike="noStrike">
              <a:solidFill>
                <a:srgbClr val="7F7F7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01" name="Google Shape;401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14288" y="2297206"/>
            <a:ext cx="895704" cy="1658711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53"/>
          <p:cNvSpPr txBox="1"/>
          <p:nvPr>
            <p:ph idx="1" type="body"/>
          </p:nvPr>
        </p:nvSpPr>
        <p:spPr>
          <a:xfrm>
            <a:off x="9542275" y="4222400"/>
            <a:ext cx="1047600" cy="5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400">
                <a:solidFill>
                  <a:srgbClr val="7F7F7F"/>
                </a:solidFill>
                <a:latin typeface="IBM Plex Sans"/>
                <a:ea typeface="IBM Plex Sans"/>
                <a:cs typeface="IBM Plex Sans"/>
                <a:sym typeface="IBM Plex Sans"/>
              </a:rPr>
              <a:t>etc.</a:t>
            </a:r>
            <a:endParaRPr i="0" sz="1400" u="none" cap="none" strike="noStrike">
              <a:solidFill>
                <a:srgbClr val="7F7F7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03" name="Google Shape;403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5240" y="2241984"/>
            <a:ext cx="2476200" cy="1855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9100" y="2344425"/>
            <a:ext cx="2476200" cy="1650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5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27975" y="2344425"/>
            <a:ext cx="2476200" cy="1745275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53"/>
          <p:cNvSpPr txBox="1"/>
          <p:nvPr/>
        </p:nvSpPr>
        <p:spPr>
          <a:xfrm>
            <a:off x="309100" y="4371500"/>
            <a:ext cx="24762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600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7F7F7F"/>
                </a:solidFill>
                <a:latin typeface="IBM Plex Sans"/>
                <a:ea typeface="IBM Plex Sans"/>
                <a:cs typeface="IBM Plex Sans"/>
                <a:sym typeface="IBM Plex Sans"/>
              </a:rPr>
              <a:t>SysAdm</a:t>
            </a:r>
            <a:endParaRPr b="0" i="0" sz="1700" u="none" cap="none" strike="noStrike">
              <a:solidFill>
                <a:schemeClr val="dk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4"/>
          <p:cNvSpPr txBox="1"/>
          <p:nvPr>
            <p:ph type="title"/>
          </p:nvPr>
        </p:nvSpPr>
        <p:spPr>
          <a:xfrm>
            <a:off x="731667" y="960000"/>
            <a:ext cx="107520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Итак, ч</a:t>
            </a:r>
            <a:r>
              <a:rPr lang="ru-RU" sz="24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то будет на уроке сегодня:</a:t>
            </a:r>
            <a:endParaRPr sz="240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sp>
        <p:nvSpPr>
          <p:cNvPr id="412" name="Google Shape;412;p54"/>
          <p:cNvSpPr txBox="1"/>
          <p:nvPr>
            <p:ph idx="1" type="subTitle"/>
          </p:nvPr>
        </p:nvSpPr>
        <p:spPr>
          <a:xfrm>
            <a:off x="720000" y="1558000"/>
            <a:ext cx="83229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-406400" lvl="0" marL="6096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"/>
              <a:buChar char="📌"/>
            </a:pPr>
            <a:r>
              <a:rPr lang="ru-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Познакомимся с базовой терминологией в компьютерных сетях.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19100" lvl="0" marL="6096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IBM Plex Sans"/>
              <a:buChar char="📌"/>
            </a:pPr>
            <a:r>
              <a:rPr lang="ru-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Познакомимся с моделью OSI.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19100" lvl="0" marL="6096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IBM Plex Sans"/>
              <a:buChar char="📌"/>
            </a:pPr>
            <a:r>
              <a:rPr lang="ru-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Поймем, какие задачи решает L1.</a:t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419100" lvl="0" marL="6096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IBM Plex Sans"/>
              <a:buChar char="📌"/>
            </a:pPr>
            <a:r>
              <a:rPr lang="ru-RU"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Начнем знакомится с уровнем L2.</a:t>
            </a:r>
            <a:endParaRPr sz="18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marR="317500" rtl="0" algn="l">
              <a:lnSpc>
                <a:spcPct val="115000"/>
              </a:lnSpc>
              <a:spcBef>
                <a:spcPts val="0"/>
              </a:spcBef>
              <a:spcAft>
                <a:spcPts val="13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413" name="Google Shape;413;p54"/>
          <p:cNvSpPr txBox="1"/>
          <p:nvPr>
            <p:ph idx="1" type="subTitle"/>
          </p:nvPr>
        </p:nvSpPr>
        <p:spPr>
          <a:xfrm>
            <a:off x="720000" y="203200"/>
            <a:ext cx="7944000" cy="480000"/>
          </a:xfrm>
          <a:prstGeom prst="rect">
            <a:avLst/>
          </a:prstGeom>
        </p:spPr>
        <p:txBody>
          <a:bodyPr anchorCtr="0" anchor="ctr" bIns="48000" lIns="0" spcFirstLastPara="1" rIns="0" wrap="square" tIns="48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5"/>
          <p:cNvSpPr txBox="1"/>
          <p:nvPr>
            <p:ph type="title"/>
          </p:nvPr>
        </p:nvSpPr>
        <p:spPr>
          <a:xfrm>
            <a:off x="1865550" y="2324996"/>
            <a:ext cx="8460900" cy="2208000"/>
          </a:xfrm>
          <a:prstGeom prst="rect">
            <a:avLst/>
          </a:prstGeom>
        </p:spPr>
        <p:txBody>
          <a:bodyPr anchorCtr="0" anchor="ctr" bIns="121900" lIns="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/>
              <a:t>Виды связей</a:t>
            </a:r>
            <a:endParaRPr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GeekBrains">
  <a:themeElements>
    <a:clrScheme name="GeekBrains">
      <a:dk1>
        <a:srgbClr val="2C2D30"/>
      </a:dk1>
      <a:lt1>
        <a:srgbClr val="F9F9FB"/>
      </a:lt1>
      <a:dk2>
        <a:srgbClr val="4C5D6E"/>
      </a:dk2>
      <a:lt2>
        <a:srgbClr val="FFFFFF"/>
      </a:lt2>
      <a:accent1>
        <a:srgbClr val="177BBB"/>
      </a:accent1>
      <a:accent2>
        <a:srgbClr val="4DB6AC"/>
      </a:accent2>
      <a:accent3>
        <a:srgbClr val="FCC87B"/>
      </a:accent3>
      <a:accent4>
        <a:srgbClr val="C94D4C"/>
      </a:accent4>
      <a:accent5>
        <a:srgbClr val="9277C3"/>
      </a:accent5>
      <a:accent6>
        <a:srgbClr val="99A8B7"/>
      </a:accent6>
      <a:hlink>
        <a:srgbClr val="177BBB"/>
      </a:hlink>
      <a:folHlink>
        <a:srgbClr val="9277C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